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sldIdLst>
    <p:sldId id="256" r:id="rId2"/>
    <p:sldId id="260" r:id="rId3"/>
    <p:sldId id="277" r:id="rId4"/>
    <p:sldId id="289" r:id="rId5"/>
    <p:sldId id="279" r:id="rId6"/>
    <p:sldId id="276" r:id="rId7"/>
    <p:sldId id="264" r:id="rId8"/>
    <p:sldId id="290" r:id="rId9"/>
    <p:sldId id="291" r:id="rId10"/>
    <p:sldId id="265" r:id="rId11"/>
    <p:sldId id="263" r:id="rId12"/>
    <p:sldId id="266" r:id="rId13"/>
    <p:sldId id="267" r:id="rId14"/>
    <p:sldId id="268" r:id="rId15"/>
    <p:sldId id="269" r:id="rId16"/>
    <p:sldId id="275" r:id="rId17"/>
    <p:sldId id="270" r:id="rId18"/>
    <p:sldId id="271" r:id="rId19"/>
    <p:sldId id="272" r:id="rId20"/>
    <p:sldId id="285" r:id="rId21"/>
    <p:sldId id="281" r:id="rId22"/>
    <p:sldId id="273" r:id="rId23"/>
    <p:sldId id="282" r:id="rId24"/>
    <p:sldId id="274" r:id="rId25"/>
    <p:sldId id="280" r:id="rId26"/>
    <p:sldId id="283" r:id="rId27"/>
    <p:sldId id="284" r:id="rId28"/>
    <p:sldId id="287" r:id="rId29"/>
    <p:sldId id="286" r:id="rId30"/>
    <p:sldId id="29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542" autoAdjust="0"/>
    <p:restoredTop sz="94660"/>
  </p:normalViewPr>
  <p:slideViewPr>
    <p:cSldViewPr snapToGrid="0">
      <p:cViewPr varScale="1">
        <p:scale>
          <a:sx n="71" d="100"/>
          <a:sy n="71" d="100"/>
        </p:scale>
        <p:origin x="82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ILESERVER19\comptroller_shared\Budget%202025\Historical%20Tax%20Rate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US" dirty="0"/>
              <a:t>ESTIMATED REVENUES CITY OF GENEVA                       2024 BUDGET </a:t>
            </a:r>
          </a:p>
        </c:rich>
      </c:tx>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ESTIMATED REVENUES CITY OF GENEVA 2024</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E5E6-4222-BE84-B9982A31AAD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9138-4ACE-A55C-DCA38C5D6C49}"/>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9138-4ACE-A55C-DCA38C5D6C49}"/>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9138-4ACE-A55C-DCA38C5D6C49}"/>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9138-4ACE-A55C-DCA38C5D6C49}"/>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9138-4ACE-A55C-DCA38C5D6C49}"/>
              </c:ext>
            </c:extLst>
          </c:dPt>
          <c:dPt>
            <c:idx val="6"/>
            <c:bubble3D val="0"/>
            <c:spPr>
              <a:pattFill prst="ltUpDiag">
                <a:fgClr>
                  <a:schemeClr val="accent1">
                    <a:lumMod val="60000"/>
                  </a:schemeClr>
                </a:fgClr>
                <a:bgClr>
                  <a:schemeClr val="accent1">
                    <a:lumMod val="60000"/>
                    <a:lumMod val="20000"/>
                    <a:lumOff val="80000"/>
                  </a:schemeClr>
                </a:bgClr>
              </a:pattFill>
              <a:ln w="19050">
                <a:solidFill>
                  <a:schemeClr val="lt1"/>
                </a:solidFill>
              </a:ln>
              <a:effectLst>
                <a:innerShdw blurRad="114300">
                  <a:schemeClr val="accent1">
                    <a:lumMod val="60000"/>
                  </a:schemeClr>
                </a:innerShdw>
              </a:effectLst>
            </c:spPr>
            <c:extLst>
              <c:ext xmlns:c16="http://schemas.microsoft.com/office/drawing/2014/chart" uri="{C3380CC4-5D6E-409C-BE32-E72D297353CC}">
                <c16:uniqueId val="{0000000D-9138-4ACE-A55C-DCA38C5D6C49}"/>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Sheet1!$A$2:$A$8</c:f>
              <c:strCache>
                <c:ptCount val="7"/>
                <c:pt idx="0">
                  <c:v>Property Tax</c:v>
                </c:pt>
                <c:pt idx="1">
                  <c:v>Fines, Fees, and Charges</c:v>
                </c:pt>
                <c:pt idx="2">
                  <c:v>Sales Tax</c:v>
                </c:pt>
                <c:pt idx="3">
                  <c:v>Other Taxes</c:v>
                </c:pt>
                <c:pt idx="4">
                  <c:v>State and Federal Resources</c:v>
                </c:pt>
                <c:pt idx="5">
                  <c:v>Sale of City Property</c:v>
                </c:pt>
                <c:pt idx="6">
                  <c:v>Interest and Earnings</c:v>
                </c:pt>
              </c:strCache>
            </c:strRef>
          </c:cat>
          <c:val>
            <c:numRef>
              <c:f>Sheet1!$B$2:$B$8</c:f>
              <c:numCache>
                <c:formatCode>0%</c:formatCode>
                <c:ptCount val="7"/>
                <c:pt idx="0">
                  <c:v>0.43</c:v>
                </c:pt>
                <c:pt idx="1">
                  <c:v>0.11</c:v>
                </c:pt>
                <c:pt idx="2" formatCode="0.00%">
                  <c:v>0.214</c:v>
                </c:pt>
                <c:pt idx="3" formatCode="0.00%">
                  <c:v>6.9000000000000006E-2</c:v>
                </c:pt>
                <c:pt idx="4">
                  <c:v>0.06</c:v>
                </c:pt>
                <c:pt idx="5">
                  <c:v>0.01</c:v>
                </c:pt>
                <c:pt idx="6">
                  <c:v>0</c:v>
                </c:pt>
              </c:numCache>
            </c:numRef>
          </c:val>
          <c:extLst>
            <c:ext xmlns:c16="http://schemas.microsoft.com/office/drawing/2014/chart" uri="{C3380CC4-5D6E-409C-BE32-E72D297353CC}">
              <c16:uniqueId val="{00000000-E5E6-4222-BE84-B9982A31AADA}"/>
            </c:ext>
          </c:extLst>
        </c:ser>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r>
              <a:rPr lang="en-US"/>
              <a:t>Estimated Spending City of Geneva 2024 Budget</a:t>
            </a:r>
          </a:p>
        </c:rich>
      </c:tx>
      <c:layout>
        <c:manualLayout>
          <c:xMode val="edge"/>
          <c:yMode val="edge"/>
          <c:x val="0.11103099343896766"/>
          <c:y val="8.1435400460184819E-3"/>
        </c:manualLayout>
      </c:layout>
      <c:overlay val="0"/>
      <c:spPr>
        <a:noFill/>
        <a:ln>
          <a:noFill/>
        </a:ln>
        <a:effectLst/>
      </c:spPr>
      <c:txPr>
        <a:bodyPr rot="0" spcFirstLastPara="1" vertOverflow="ellipsis" vert="horz" wrap="square" anchor="ctr" anchorCtr="1"/>
        <a:lstStyle/>
        <a:p>
          <a:pPr>
            <a:defRPr sz="2200" b="1" i="0" u="none" strike="noStrike" kern="1200" cap="all" spc="150" baseline="0">
              <a:solidFill>
                <a:schemeClr val="tx1">
                  <a:lumMod val="50000"/>
                  <a:lumOff val="50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Column1</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F24-46F0-B59C-7BC9AC547C2D}"/>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F24-46F0-B59C-7BC9AC547C2D}"/>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F24-46F0-B59C-7BC9AC547C2D}"/>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F24-46F0-B59C-7BC9AC547C2D}"/>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CF24-46F0-B59C-7BC9AC547C2D}"/>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CF24-46F0-B59C-7BC9AC547C2D}"/>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Sheet1!$A$2:$A$7</c:f>
              <c:strCache>
                <c:ptCount val="6"/>
                <c:pt idx="0">
                  <c:v>Public Safety Services</c:v>
                </c:pt>
                <c:pt idx="1">
                  <c:v>Health, Sanitation, Environmental Protection</c:v>
                </c:pt>
                <c:pt idx="2">
                  <c:v>Debt Services</c:v>
                </c:pt>
                <c:pt idx="3">
                  <c:v>Administration</c:v>
                </c:pt>
                <c:pt idx="4">
                  <c:v>Pension &amp; Fringe Benefits</c:v>
                </c:pt>
                <c:pt idx="5">
                  <c:v>Receation and Community Services</c:v>
                </c:pt>
              </c:strCache>
            </c:strRef>
          </c:cat>
          <c:val>
            <c:numRef>
              <c:f>Sheet1!$B$2:$B$7</c:f>
              <c:numCache>
                <c:formatCode>0%</c:formatCode>
                <c:ptCount val="6"/>
                <c:pt idx="0">
                  <c:v>0.33</c:v>
                </c:pt>
                <c:pt idx="1">
                  <c:v>0.25</c:v>
                </c:pt>
                <c:pt idx="2">
                  <c:v>0.21</c:v>
                </c:pt>
                <c:pt idx="3">
                  <c:v>7.0000000000000007E-2</c:v>
                </c:pt>
                <c:pt idx="4">
                  <c:v>0.08</c:v>
                </c:pt>
                <c:pt idx="5">
                  <c:v>0.05</c:v>
                </c:pt>
              </c:numCache>
            </c:numRef>
          </c:val>
          <c:extLst>
            <c:ext xmlns:c16="http://schemas.microsoft.com/office/drawing/2014/chart" uri="{C3380CC4-5D6E-409C-BE32-E72D297353CC}">
              <c16:uniqueId val="{00000000-C8A8-4157-9AAD-78F608287396}"/>
            </c:ext>
          </c:extLst>
        </c:ser>
        <c:dLbls>
          <c:dLblPos val="inEnd"/>
          <c:showLegendKey val="0"/>
          <c:showVal val="0"/>
          <c:showCatName val="0"/>
          <c:showSerName val="0"/>
          <c:showPercent val="1"/>
          <c:showBubbleSize val="0"/>
          <c:showLeaderLines val="0"/>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dirty="0"/>
              <a:t>City of Geneva Tax Rates 2016-2024 </a:t>
            </a: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8976010620852924E-2"/>
          <c:y val="0.13933239877264747"/>
          <c:w val="0.89072096269136691"/>
          <c:h val="0.70189923968774115"/>
        </c:manualLayout>
      </c:layout>
      <c:lineChart>
        <c:grouping val="standard"/>
        <c:varyColors val="0"/>
        <c:ser>
          <c:idx val="0"/>
          <c:order val="0"/>
          <c:tx>
            <c:strRef>
              <c:f>'Rates only'!$A$7</c:f>
              <c:strCache>
                <c:ptCount val="1"/>
                <c:pt idx="0">
                  <c:v>City Tax Rate </c:v>
                </c:pt>
              </c:strCache>
            </c:strRef>
          </c:tx>
          <c:spPr>
            <a:ln w="22225" cap="rnd">
              <a:solidFill>
                <a:schemeClr val="accent1"/>
              </a:solidFill>
              <a:round/>
            </a:ln>
            <a:effectLst/>
          </c:spPr>
          <c:marker>
            <c:symbol val="diamond"/>
            <c:size val="6"/>
            <c:spPr>
              <a:solidFill>
                <a:schemeClr val="accent1"/>
              </a:solidFill>
              <a:ln w="9525">
                <a:solidFill>
                  <a:schemeClr val="accent1"/>
                </a:solidFill>
                <a:round/>
              </a:ln>
              <a:effectLst/>
            </c:spPr>
          </c:marker>
          <c:cat>
            <c:numRef>
              <c:f>'Rates only'!$B$1:$J$1</c:f>
              <c:numCache>
                <c:formatCode>General</c:formatCode>
                <c:ptCount val="9"/>
                <c:pt idx="0">
                  <c:v>2016</c:v>
                </c:pt>
                <c:pt idx="1">
                  <c:v>2017</c:v>
                </c:pt>
                <c:pt idx="2">
                  <c:v>2018</c:v>
                </c:pt>
                <c:pt idx="3">
                  <c:v>2019</c:v>
                </c:pt>
                <c:pt idx="4">
                  <c:v>2020</c:v>
                </c:pt>
                <c:pt idx="5">
                  <c:v>2021</c:v>
                </c:pt>
                <c:pt idx="6">
                  <c:v>2022</c:v>
                </c:pt>
                <c:pt idx="7">
                  <c:v>2023</c:v>
                </c:pt>
                <c:pt idx="8">
                  <c:v>2024</c:v>
                </c:pt>
              </c:numCache>
            </c:numRef>
          </c:cat>
          <c:val>
            <c:numRef>
              <c:f>'Rates only'!$B$7:$J$7</c:f>
              <c:numCache>
                <c:formatCode>0.00</c:formatCode>
                <c:ptCount val="9"/>
                <c:pt idx="0">
                  <c:v>17.847950999999998</c:v>
                </c:pt>
                <c:pt idx="1">
                  <c:v>17.83943</c:v>
                </c:pt>
                <c:pt idx="2">
                  <c:v>17.802211</c:v>
                </c:pt>
                <c:pt idx="3">
                  <c:v>17.235261199824656</c:v>
                </c:pt>
                <c:pt idx="4">
                  <c:v>17.173444</c:v>
                </c:pt>
                <c:pt idx="5">
                  <c:v>16.193738</c:v>
                </c:pt>
                <c:pt idx="6">
                  <c:v>16.769243072598574</c:v>
                </c:pt>
                <c:pt idx="7">
                  <c:v>17.234565026441278</c:v>
                </c:pt>
                <c:pt idx="8">
                  <c:v>17.24999</c:v>
                </c:pt>
              </c:numCache>
            </c:numRef>
          </c:val>
          <c:smooth val="0"/>
          <c:extLst>
            <c:ext xmlns:c16="http://schemas.microsoft.com/office/drawing/2014/chart" uri="{C3380CC4-5D6E-409C-BE32-E72D297353CC}">
              <c16:uniqueId val="{00000000-4CA2-4C36-8A14-F7E920485127}"/>
            </c:ext>
          </c:extLst>
        </c:ser>
        <c:dLbls>
          <c:showLegendKey val="0"/>
          <c:showVal val="0"/>
          <c:showCatName val="0"/>
          <c:showSerName val="0"/>
          <c:showPercent val="0"/>
          <c:showBubbleSize val="0"/>
        </c:dLbls>
        <c:marker val="1"/>
        <c:smooth val="0"/>
        <c:axId val="504912896"/>
        <c:axId val="504913376"/>
      </c:lineChart>
      <c:catAx>
        <c:axId val="50491289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504913376"/>
        <c:crosses val="autoZero"/>
        <c:auto val="1"/>
        <c:lblAlgn val="ctr"/>
        <c:lblOffset val="100"/>
        <c:noMultiLvlLbl val="0"/>
      </c:catAx>
      <c:valAx>
        <c:axId val="504913376"/>
        <c:scaling>
          <c:orientation val="minMax"/>
          <c:min val="16"/>
        </c:scaling>
        <c:delete val="0"/>
        <c:axPos val="l"/>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Rate</a:t>
                </a:r>
              </a:p>
            </c:rich>
          </c:tx>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4912896"/>
        <c:crosses val="autoZero"/>
        <c:crossBetween val="between"/>
        <c:maj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4F0D98-92B7-445E-AF51-F5DE17E58F5B}" type="datetimeFigureOut">
              <a:rPr lang="en-US" smtClean="0"/>
              <a:t>5/3/2024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5FDF69-DAED-4B68-A743-727AD3E46EA0}" type="slidenum">
              <a:rPr lang="en-US" smtClean="0"/>
              <a:t>‹#›</a:t>
            </a:fld>
            <a:endParaRPr lang="en-US"/>
          </a:p>
        </p:txBody>
      </p:sp>
    </p:spTree>
    <p:extLst>
      <p:ext uri="{BB962C8B-B14F-4D97-AF65-F5344CB8AC3E}">
        <p14:creationId xmlns:p14="http://schemas.microsoft.com/office/powerpoint/2010/main" val="2606195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State/Federal Aid Increase - $200K increase </a:t>
            </a:r>
          </a:p>
          <a:p>
            <a:r>
              <a:rPr lang="en-US" dirty="0"/>
              <a:t>Sales Tax to Remain Constant - $4.5M</a:t>
            </a:r>
          </a:p>
          <a:p>
            <a:r>
              <a:rPr lang="en-US" dirty="0"/>
              <a:t>Slight Growth in Interest and Earnings - $30K</a:t>
            </a:r>
          </a:p>
          <a:p>
            <a:r>
              <a:rPr lang="en-US" dirty="0"/>
              <a:t>Slight Growth in Fines, Fees, and Charges - $100K</a:t>
            </a:r>
          </a:p>
          <a:p>
            <a:endParaRPr lang="en-US" dirty="0"/>
          </a:p>
        </p:txBody>
      </p:sp>
      <p:sp>
        <p:nvSpPr>
          <p:cNvPr id="4" name="Slide Number Placeholder 3"/>
          <p:cNvSpPr>
            <a:spLocks noGrp="1"/>
          </p:cNvSpPr>
          <p:nvPr>
            <p:ph type="sldNum" sz="quarter" idx="5"/>
          </p:nvPr>
        </p:nvSpPr>
        <p:spPr/>
        <p:txBody>
          <a:bodyPr/>
          <a:lstStyle/>
          <a:p>
            <a:fld id="{9A5FDF69-DAED-4B68-A743-727AD3E46EA0}" type="slidenum">
              <a:rPr lang="en-US" smtClean="0"/>
              <a:t>25</a:t>
            </a:fld>
            <a:endParaRPr lang="en-US"/>
          </a:p>
        </p:txBody>
      </p:sp>
    </p:spTree>
    <p:extLst>
      <p:ext uri="{BB962C8B-B14F-4D97-AF65-F5344CB8AC3E}">
        <p14:creationId xmlns:p14="http://schemas.microsoft.com/office/powerpoint/2010/main" val="514161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$17.7 M</a:t>
            </a:r>
          </a:p>
          <a:p>
            <a:endParaRPr lang="en-US" dirty="0"/>
          </a:p>
        </p:txBody>
      </p:sp>
      <p:sp>
        <p:nvSpPr>
          <p:cNvPr id="4" name="Slide Number Placeholder 3"/>
          <p:cNvSpPr>
            <a:spLocks noGrp="1"/>
          </p:cNvSpPr>
          <p:nvPr>
            <p:ph type="sldNum" sz="quarter" idx="5"/>
          </p:nvPr>
        </p:nvSpPr>
        <p:spPr/>
        <p:txBody>
          <a:bodyPr/>
          <a:lstStyle/>
          <a:p>
            <a:fld id="{9A5FDF69-DAED-4B68-A743-727AD3E46EA0}" type="slidenum">
              <a:rPr lang="en-US" smtClean="0"/>
              <a:t>27</a:t>
            </a:fld>
            <a:endParaRPr lang="en-US"/>
          </a:p>
        </p:txBody>
      </p:sp>
    </p:spTree>
    <p:extLst>
      <p:ext uri="{BB962C8B-B14F-4D97-AF65-F5344CB8AC3E}">
        <p14:creationId xmlns:p14="http://schemas.microsoft.com/office/powerpoint/2010/main" val="281465201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1334BD-D99A-4A4D-A418-CD4555951657}"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3367E770-3760-4C45-9AB0-CF9FB5D2A5C4}" type="slidenum">
              <a:rPr lang="en-US" smtClean="0"/>
              <a:t>‹#›</a:t>
            </a:fld>
            <a:endParaRPr lang="en-US"/>
          </a:p>
        </p:txBody>
      </p:sp>
    </p:spTree>
    <p:extLst>
      <p:ext uri="{BB962C8B-B14F-4D97-AF65-F5344CB8AC3E}">
        <p14:creationId xmlns:p14="http://schemas.microsoft.com/office/powerpoint/2010/main" val="346075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334BD-D99A-4A4D-A418-CD4555951657}"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184899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334BD-D99A-4A4D-A418-CD4555951657}"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254726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334BD-D99A-4A4D-A418-CD4555951657}" type="datetimeFigureOut">
              <a:rPr lang="en-US" smtClean="0"/>
              <a:t>5/3/2024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2601226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281334BD-D99A-4A4D-A418-CD4555951657}" type="datetimeFigureOut">
              <a:rPr lang="en-US" smtClean="0"/>
              <a:t>5/3/2024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367E770-3760-4C45-9AB0-CF9FB5D2A5C4}" type="slidenum">
              <a:rPr lang="en-US" smtClean="0"/>
              <a:t>‹#›</a:t>
            </a:fld>
            <a:endParaRPr lang="en-US"/>
          </a:p>
        </p:txBody>
      </p:sp>
    </p:spTree>
    <p:extLst>
      <p:ext uri="{BB962C8B-B14F-4D97-AF65-F5344CB8AC3E}">
        <p14:creationId xmlns:p14="http://schemas.microsoft.com/office/powerpoint/2010/main" val="331379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1334BD-D99A-4A4D-A418-CD4555951657}"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251617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1334BD-D99A-4A4D-A418-CD4555951657}" type="datetimeFigureOut">
              <a:rPr lang="en-US" smtClean="0"/>
              <a:t>5/3/2024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974704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1334BD-D99A-4A4D-A418-CD4555951657}" type="datetimeFigureOut">
              <a:rPr lang="en-US" smtClean="0"/>
              <a:t>5/3/2024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2653306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1334BD-D99A-4A4D-A418-CD4555951657}" type="datetimeFigureOut">
              <a:rPr lang="en-US" smtClean="0"/>
              <a:t>5/3/2024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382254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1334BD-D99A-4A4D-A418-CD4555951657}" type="datetimeFigureOut">
              <a:rPr lang="en-US" smtClean="0"/>
              <a:t>5/3/2024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2771652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1334BD-D99A-4A4D-A418-CD4555951657}" type="datetimeFigureOut">
              <a:rPr lang="en-US" smtClean="0"/>
              <a:t>5/3/2024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367E770-3760-4C45-9AB0-CF9FB5D2A5C4}" type="slidenum">
              <a:rPr lang="en-US" smtClean="0"/>
              <a:t>‹#›</a:t>
            </a:fld>
            <a:endParaRPr lang="en-US"/>
          </a:p>
        </p:txBody>
      </p:sp>
    </p:spTree>
    <p:extLst>
      <p:ext uri="{BB962C8B-B14F-4D97-AF65-F5344CB8AC3E}">
        <p14:creationId xmlns:p14="http://schemas.microsoft.com/office/powerpoint/2010/main" val="365028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81334BD-D99A-4A4D-A418-CD4555951657}" type="datetimeFigureOut">
              <a:rPr lang="en-US" smtClean="0"/>
              <a:t>5/3/2024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3367E770-3760-4C45-9AB0-CF9FB5D2A5C4}" type="slidenum">
              <a:rPr lang="en-US" smtClean="0"/>
              <a:t>‹#›</a:t>
            </a:fld>
            <a:endParaRPr lang="en-US"/>
          </a:p>
        </p:txBody>
      </p:sp>
    </p:spTree>
    <p:extLst>
      <p:ext uri="{BB962C8B-B14F-4D97-AF65-F5344CB8AC3E}">
        <p14:creationId xmlns:p14="http://schemas.microsoft.com/office/powerpoint/2010/main" val="10599985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4810-40D6-B91D-C5FD-73C5DEC9CB4A}"/>
              </a:ext>
            </a:extLst>
          </p:cNvPr>
          <p:cNvSpPr>
            <a:spLocks noGrp="1"/>
          </p:cNvSpPr>
          <p:nvPr>
            <p:ph type="ctrTitle"/>
          </p:nvPr>
        </p:nvSpPr>
        <p:spPr/>
        <p:txBody>
          <a:bodyPr/>
          <a:lstStyle/>
          <a:p>
            <a:r>
              <a:rPr lang="en-US" dirty="0"/>
              <a:t>Budget Planning 2025</a:t>
            </a:r>
          </a:p>
        </p:txBody>
      </p:sp>
      <p:sp>
        <p:nvSpPr>
          <p:cNvPr id="3" name="Subtitle 2">
            <a:extLst>
              <a:ext uri="{FF2B5EF4-FFF2-40B4-BE49-F238E27FC236}">
                <a16:creationId xmlns:a16="http://schemas.microsoft.com/office/drawing/2014/main" id="{3658D7E5-B903-24CA-6539-A6027D5C24C8}"/>
              </a:ext>
            </a:extLst>
          </p:cNvPr>
          <p:cNvSpPr>
            <a:spLocks noGrp="1"/>
          </p:cNvSpPr>
          <p:nvPr>
            <p:ph type="subTitle" idx="1"/>
          </p:nvPr>
        </p:nvSpPr>
        <p:spPr/>
        <p:txBody>
          <a:bodyPr/>
          <a:lstStyle/>
          <a:p>
            <a:r>
              <a:rPr lang="en-US" dirty="0"/>
              <a:t>Amie Hendrix, City Manager</a:t>
            </a:r>
          </a:p>
          <a:p>
            <a:r>
              <a:rPr lang="en-US" dirty="0"/>
              <a:t>Stefanie Newcomb, Comptroller</a:t>
            </a:r>
          </a:p>
        </p:txBody>
      </p:sp>
    </p:spTree>
    <p:extLst>
      <p:ext uri="{BB962C8B-B14F-4D97-AF65-F5344CB8AC3E}">
        <p14:creationId xmlns:p14="http://schemas.microsoft.com/office/powerpoint/2010/main" val="3119517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3758C-D6C6-8EEC-48F7-929DCD4C34C7}"/>
              </a:ext>
            </a:extLst>
          </p:cNvPr>
          <p:cNvSpPr>
            <a:spLocks noGrp="1"/>
          </p:cNvSpPr>
          <p:nvPr>
            <p:ph type="title"/>
          </p:nvPr>
        </p:nvSpPr>
        <p:spPr/>
        <p:txBody>
          <a:bodyPr/>
          <a:lstStyle/>
          <a:p>
            <a:r>
              <a:rPr lang="en-US" dirty="0"/>
              <a:t>General Fund Budget Components</a:t>
            </a:r>
          </a:p>
        </p:txBody>
      </p:sp>
      <p:sp>
        <p:nvSpPr>
          <p:cNvPr id="3" name="Content Placeholder 2">
            <a:extLst>
              <a:ext uri="{FF2B5EF4-FFF2-40B4-BE49-F238E27FC236}">
                <a16:creationId xmlns:a16="http://schemas.microsoft.com/office/drawing/2014/main" id="{8E7CA103-F897-E41B-9589-07D76250B872}"/>
              </a:ext>
            </a:extLst>
          </p:cNvPr>
          <p:cNvSpPr>
            <a:spLocks noGrp="1"/>
          </p:cNvSpPr>
          <p:nvPr>
            <p:ph idx="1"/>
          </p:nvPr>
        </p:nvSpPr>
        <p:spPr/>
        <p:txBody>
          <a:bodyPr>
            <a:normAutofit/>
          </a:bodyPr>
          <a:lstStyle/>
          <a:p>
            <a:pPr marL="0" indent="0">
              <a:buNone/>
            </a:pPr>
            <a:r>
              <a:rPr lang="en-US" sz="2400" b="1" dirty="0"/>
              <a:t>Revenue Budget </a:t>
            </a:r>
          </a:p>
          <a:p>
            <a:pPr marL="0" indent="0">
              <a:buNone/>
            </a:pPr>
            <a:r>
              <a:rPr lang="en-US" sz="2400" dirty="0"/>
              <a:t>The Revenue Budget contains an estimate of how much money the city government will take in during the fiscal year. </a:t>
            </a:r>
          </a:p>
          <a:p>
            <a:pPr marL="0" indent="0">
              <a:buNone/>
            </a:pPr>
            <a:r>
              <a:rPr lang="en-US" sz="2400" dirty="0"/>
              <a:t>This includes collections of taxes such as the general property tax and sales tax; revenues  generated by departments for services such as  licenses, permits, fees, and property sales income; and categorical grants for specific programs or services received from the state and federal governments. </a:t>
            </a:r>
          </a:p>
        </p:txBody>
      </p:sp>
    </p:spTree>
    <p:extLst>
      <p:ext uri="{BB962C8B-B14F-4D97-AF65-F5344CB8AC3E}">
        <p14:creationId xmlns:p14="http://schemas.microsoft.com/office/powerpoint/2010/main" val="1795208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3758C-D6C6-8EEC-48F7-929DCD4C34C7}"/>
              </a:ext>
            </a:extLst>
          </p:cNvPr>
          <p:cNvSpPr>
            <a:spLocks noGrp="1"/>
          </p:cNvSpPr>
          <p:nvPr>
            <p:ph type="title"/>
          </p:nvPr>
        </p:nvSpPr>
        <p:spPr/>
        <p:txBody>
          <a:bodyPr/>
          <a:lstStyle/>
          <a:p>
            <a:r>
              <a:rPr lang="en-US" dirty="0"/>
              <a:t>General Fund Budget Components</a:t>
            </a:r>
          </a:p>
        </p:txBody>
      </p:sp>
      <p:sp>
        <p:nvSpPr>
          <p:cNvPr id="3" name="Content Placeholder 2">
            <a:extLst>
              <a:ext uri="{FF2B5EF4-FFF2-40B4-BE49-F238E27FC236}">
                <a16:creationId xmlns:a16="http://schemas.microsoft.com/office/drawing/2014/main" id="{8E7CA103-F897-E41B-9589-07D76250B872}"/>
              </a:ext>
            </a:extLst>
          </p:cNvPr>
          <p:cNvSpPr>
            <a:spLocks noGrp="1"/>
          </p:cNvSpPr>
          <p:nvPr>
            <p:ph idx="1"/>
          </p:nvPr>
        </p:nvSpPr>
        <p:spPr/>
        <p:txBody>
          <a:bodyPr>
            <a:normAutofit/>
          </a:bodyPr>
          <a:lstStyle/>
          <a:p>
            <a:pPr marL="0" indent="0">
              <a:buNone/>
            </a:pPr>
            <a:r>
              <a:rPr lang="en-US" sz="2800" b="1" dirty="0"/>
              <a:t>Expense Budget </a:t>
            </a:r>
          </a:p>
          <a:p>
            <a:pPr marL="0" indent="0">
              <a:buNone/>
            </a:pPr>
            <a:r>
              <a:rPr lang="en-US" sz="2800" dirty="0"/>
              <a:t>The Expense Budget funds current city government services, including the salaries of government employees, pensions, debt service, and routine operating expenses such as copier paper, pens and pencils, printing services, rent and utilities, and contracts.</a:t>
            </a:r>
          </a:p>
          <a:p>
            <a:pPr marL="0" indent="0">
              <a:buNone/>
            </a:pPr>
            <a:r>
              <a:rPr lang="en-US" sz="2800" dirty="0"/>
              <a:t> It is a legally binding commitment to a level of appropriations for a particular fiscal year. It is the Expense Budget that people generally think of as “the city budget.”</a:t>
            </a:r>
          </a:p>
        </p:txBody>
      </p:sp>
    </p:spTree>
    <p:extLst>
      <p:ext uri="{BB962C8B-B14F-4D97-AF65-F5344CB8AC3E}">
        <p14:creationId xmlns:p14="http://schemas.microsoft.com/office/powerpoint/2010/main" val="1639064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3758C-D6C6-8EEC-48F7-929DCD4C34C7}"/>
              </a:ext>
            </a:extLst>
          </p:cNvPr>
          <p:cNvSpPr>
            <a:spLocks noGrp="1"/>
          </p:cNvSpPr>
          <p:nvPr>
            <p:ph type="title"/>
          </p:nvPr>
        </p:nvSpPr>
        <p:spPr/>
        <p:txBody>
          <a:bodyPr/>
          <a:lstStyle/>
          <a:p>
            <a:r>
              <a:rPr lang="en-US" dirty="0"/>
              <a:t>Budget Components</a:t>
            </a:r>
          </a:p>
        </p:txBody>
      </p:sp>
      <p:sp>
        <p:nvSpPr>
          <p:cNvPr id="3" name="Content Placeholder 2">
            <a:extLst>
              <a:ext uri="{FF2B5EF4-FFF2-40B4-BE49-F238E27FC236}">
                <a16:creationId xmlns:a16="http://schemas.microsoft.com/office/drawing/2014/main" id="{8E7CA103-F897-E41B-9589-07D76250B872}"/>
              </a:ext>
            </a:extLst>
          </p:cNvPr>
          <p:cNvSpPr>
            <a:spLocks noGrp="1"/>
          </p:cNvSpPr>
          <p:nvPr>
            <p:ph idx="1"/>
          </p:nvPr>
        </p:nvSpPr>
        <p:spPr/>
        <p:txBody>
          <a:bodyPr>
            <a:normAutofit/>
          </a:bodyPr>
          <a:lstStyle/>
          <a:p>
            <a:pPr marL="0" indent="0">
              <a:buNone/>
            </a:pPr>
            <a:r>
              <a:rPr lang="en-US" sz="2400" b="1" dirty="0"/>
              <a:t>Capital Budget </a:t>
            </a:r>
          </a:p>
          <a:p>
            <a:pPr marL="0" indent="0">
              <a:buNone/>
            </a:pPr>
            <a:r>
              <a:rPr lang="en-US" sz="2400" dirty="0"/>
              <a:t>The Capital Budget is a budget within the general budget, funding physical infrastructure used either in support of government operations (such as government offices) or for general public use (such as roads, bridges, and parks). </a:t>
            </a:r>
          </a:p>
          <a:p>
            <a:pPr marL="0" indent="0">
              <a:buNone/>
            </a:pPr>
            <a:endParaRPr lang="en-US" sz="2400" dirty="0"/>
          </a:p>
          <a:p>
            <a:pPr marL="0" indent="0">
              <a:buNone/>
            </a:pPr>
            <a:r>
              <a:rPr lang="en-US" sz="2400" dirty="0"/>
              <a:t>To be included in the Capital Budget, individual projects must have a value of at least $50,000 and for most projects, a period of probable usefulness of at least five years. </a:t>
            </a:r>
          </a:p>
        </p:txBody>
      </p:sp>
    </p:spTree>
    <p:extLst>
      <p:ext uri="{BB962C8B-B14F-4D97-AF65-F5344CB8AC3E}">
        <p14:creationId xmlns:p14="http://schemas.microsoft.com/office/powerpoint/2010/main" val="1562749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3652E-F41D-C710-01E7-649DE10E2DE0}"/>
              </a:ext>
            </a:extLst>
          </p:cNvPr>
          <p:cNvSpPr>
            <a:spLocks noGrp="1"/>
          </p:cNvSpPr>
          <p:nvPr>
            <p:ph type="title"/>
          </p:nvPr>
        </p:nvSpPr>
        <p:spPr>
          <a:xfrm>
            <a:off x="1066800" y="77942"/>
            <a:ext cx="10058400" cy="1609344"/>
          </a:xfrm>
        </p:spPr>
        <p:txBody>
          <a:bodyPr/>
          <a:lstStyle/>
          <a:p>
            <a:r>
              <a:rPr lang="en-US" dirty="0"/>
              <a:t>Role of City Council</a:t>
            </a:r>
          </a:p>
        </p:txBody>
      </p:sp>
      <p:sp>
        <p:nvSpPr>
          <p:cNvPr id="3" name="Content Placeholder 2">
            <a:extLst>
              <a:ext uri="{FF2B5EF4-FFF2-40B4-BE49-F238E27FC236}">
                <a16:creationId xmlns:a16="http://schemas.microsoft.com/office/drawing/2014/main" id="{6F1B7BA9-1E30-945C-B9FB-DD9FD3B0D052}"/>
              </a:ext>
            </a:extLst>
          </p:cNvPr>
          <p:cNvSpPr>
            <a:spLocks noGrp="1"/>
          </p:cNvSpPr>
          <p:nvPr>
            <p:ph idx="1"/>
          </p:nvPr>
        </p:nvSpPr>
        <p:spPr>
          <a:xfrm>
            <a:off x="1069848" y="1687286"/>
            <a:ext cx="10058400" cy="4484914"/>
          </a:xfrm>
        </p:spPr>
        <p:txBody>
          <a:bodyPr>
            <a:normAutofit/>
          </a:bodyPr>
          <a:lstStyle/>
          <a:p>
            <a:pPr marL="0" indent="0">
              <a:buNone/>
            </a:pPr>
            <a:r>
              <a:rPr lang="en-US" dirty="0"/>
              <a:t>The Council’s responsibilities related to the budget are broad, including negotiation, review, modification, and oversight of the city’s revenues — including taxes and expenditures such as operations, programs, services, and capital. The Council also has formal responsibility for setting property tax rates. </a:t>
            </a:r>
          </a:p>
          <a:p>
            <a:pPr marL="0" indent="0">
              <a:buNone/>
            </a:pPr>
            <a:endParaRPr lang="en-US" dirty="0"/>
          </a:p>
          <a:p>
            <a:pPr marL="0" indent="0">
              <a:buNone/>
            </a:pPr>
            <a:r>
              <a:rPr lang="en-US" dirty="0"/>
              <a:t>The council: </a:t>
            </a:r>
          </a:p>
          <a:p>
            <a:r>
              <a:rPr lang="en-US" dirty="0"/>
              <a:t>receives the City Manager’s Preliminary Budget; </a:t>
            </a:r>
          </a:p>
          <a:p>
            <a:r>
              <a:rPr lang="en-US" dirty="0"/>
              <a:t>reviews and responds to the proposed budgets and holds work sessions;  </a:t>
            </a:r>
          </a:p>
          <a:p>
            <a:r>
              <a:rPr lang="en-US" dirty="0"/>
              <a:t>negotiates among Council Members and with the Mayor; </a:t>
            </a:r>
          </a:p>
          <a:p>
            <a:r>
              <a:rPr lang="en-US" dirty="0"/>
              <a:t>adopts the Budget, Water Fund, and Sewer Fund; and </a:t>
            </a:r>
          </a:p>
          <a:p>
            <a:r>
              <a:rPr lang="en-US" dirty="0"/>
              <a:t>accepts or rejects budget modifications proposed during the fiscal year.</a:t>
            </a:r>
          </a:p>
        </p:txBody>
      </p:sp>
    </p:spTree>
    <p:extLst>
      <p:ext uri="{BB962C8B-B14F-4D97-AF65-F5344CB8AC3E}">
        <p14:creationId xmlns:p14="http://schemas.microsoft.com/office/powerpoint/2010/main" val="4087177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A333D-4091-E0DD-A9EC-B6CBD56DA7E8}"/>
              </a:ext>
            </a:extLst>
          </p:cNvPr>
          <p:cNvSpPr>
            <a:spLocks noGrp="1"/>
          </p:cNvSpPr>
          <p:nvPr>
            <p:ph type="title"/>
          </p:nvPr>
        </p:nvSpPr>
        <p:spPr>
          <a:xfrm>
            <a:off x="754162" y="234262"/>
            <a:ext cx="10058400" cy="1609344"/>
          </a:xfrm>
        </p:spPr>
        <p:txBody>
          <a:bodyPr/>
          <a:lstStyle/>
          <a:p>
            <a:r>
              <a:rPr lang="en-US" dirty="0"/>
              <a:t>Role of the City Manager</a:t>
            </a:r>
          </a:p>
        </p:txBody>
      </p:sp>
      <p:sp>
        <p:nvSpPr>
          <p:cNvPr id="3" name="Content Placeholder 2">
            <a:extLst>
              <a:ext uri="{FF2B5EF4-FFF2-40B4-BE49-F238E27FC236}">
                <a16:creationId xmlns:a16="http://schemas.microsoft.com/office/drawing/2014/main" id="{752E3FA7-2DAC-E100-6382-B8F58994FABB}"/>
              </a:ext>
            </a:extLst>
          </p:cNvPr>
          <p:cNvSpPr>
            <a:spLocks noGrp="1"/>
          </p:cNvSpPr>
          <p:nvPr>
            <p:ph idx="1"/>
          </p:nvPr>
        </p:nvSpPr>
        <p:spPr>
          <a:xfrm>
            <a:off x="838200" y="1690688"/>
            <a:ext cx="10515600" cy="4486275"/>
          </a:xfrm>
        </p:spPr>
        <p:txBody>
          <a:bodyPr>
            <a:normAutofit/>
          </a:bodyPr>
          <a:lstStyle/>
          <a:p>
            <a:pPr marL="0" indent="0">
              <a:buNone/>
            </a:pPr>
            <a:r>
              <a:rPr lang="en-US" sz="2400" dirty="0"/>
              <a:t>The City Manager is responsible for managing the city operations, including the management and delivery of government programs and services. This executive role in city management includes developing annual proposals to allocate the city’s resources through the Preliminary Budget, and implementing each year’s Adopted Budget. </a:t>
            </a:r>
          </a:p>
          <a:p>
            <a:pPr marL="0" indent="0">
              <a:buNone/>
            </a:pPr>
            <a:endParaRPr lang="en-US" sz="2400" dirty="0"/>
          </a:p>
          <a:p>
            <a:pPr marL="0" indent="0">
              <a:buNone/>
            </a:pPr>
            <a:r>
              <a:rPr lang="en-US" sz="2400" dirty="0"/>
              <a:t>The City Manager: </a:t>
            </a:r>
          </a:p>
          <a:p>
            <a:pPr lvl="1"/>
            <a:r>
              <a:rPr lang="en-US" sz="2000" dirty="0"/>
              <a:t>empowers city departments to assess spending and revenue needs, and develop budget estimates for the upcoming fiscal year; </a:t>
            </a:r>
          </a:p>
          <a:p>
            <a:pPr lvl="1"/>
            <a:r>
              <a:rPr lang="en-US" sz="2000" dirty="0"/>
              <a:t>issues the Preliminary Budgets; </a:t>
            </a:r>
          </a:p>
          <a:p>
            <a:pPr lvl="1"/>
            <a:r>
              <a:rPr lang="en-US" sz="2000" dirty="0"/>
              <a:t>implements the adopted Budgets; and </a:t>
            </a:r>
          </a:p>
          <a:p>
            <a:pPr lvl="1"/>
            <a:r>
              <a:rPr lang="en-US" sz="2000" dirty="0"/>
              <a:t>proposes budget modifications over the course of each fiscal year.</a:t>
            </a:r>
          </a:p>
        </p:txBody>
      </p:sp>
    </p:spTree>
    <p:extLst>
      <p:ext uri="{BB962C8B-B14F-4D97-AF65-F5344CB8AC3E}">
        <p14:creationId xmlns:p14="http://schemas.microsoft.com/office/powerpoint/2010/main" val="4040033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4E43E-10F3-4E15-7CC4-CC6EF3F8BDFF}"/>
              </a:ext>
            </a:extLst>
          </p:cNvPr>
          <p:cNvSpPr>
            <a:spLocks noGrp="1"/>
          </p:cNvSpPr>
          <p:nvPr>
            <p:ph type="title"/>
          </p:nvPr>
        </p:nvSpPr>
        <p:spPr/>
        <p:txBody>
          <a:bodyPr/>
          <a:lstStyle/>
          <a:p>
            <a:r>
              <a:rPr lang="en-US" dirty="0"/>
              <a:t>The Budget Season</a:t>
            </a:r>
          </a:p>
        </p:txBody>
      </p:sp>
      <p:sp>
        <p:nvSpPr>
          <p:cNvPr id="3" name="Content Placeholder 2">
            <a:extLst>
              <a:ext uri="{FF2B5EF4-FFF2-40B4-BE49-F238E27FC236}">
                <a16:creationId xmlns:a16="http://schemas.microsoft.com/office/drawing/2014/main" id="{60705DC2-1F9F-338B-EC85-D33E7D28A4E5}"/>
              </a:ext>
            </a:extLst>
          </p:cNvPr>
          <p:cNvSpPr>
            <a:spLocks noGrp="1"/>
          </p:cNvSpPr>
          <p:nvPr>
            <p:ph idx="1"/>
          </p:nvPr>
        </p:nvSpPr>
        <p:spPr/>
        <p:txBody>
          <a:bodyPr>
            <a:normAutofit/>
          </a:bodyPr>
          <a:lstStyle/>
          <a:p>
            <a:pPr marL="0" indent="0">
              <a:buNone/>
            </a:pPr>
            <a:r>
              <a:rPr lang="en-US" sz="2400" dirty="0"/>
              <a:t>Each budget season is an opportunity to rethink how the city allocates its financial resources to achieve the goals and objectives of the City. In the budget process for any given year, there will be more requests to fund programs or provide tax reductions than there is money to go around.</a:t>
            </a:r>
          </a:p>
          <a:p>
            <a:pPr marL="0" indent="0">
              <a:buNone/>
            </a:pPr>
            <a:r>
              <a:rPr lang="en-US" sz="2400" dirty="0"/>
              <a:t> As a result, policymakers and departments face a wide variety of choices about allocating resources in the context of competing budget priorities. </a:t>
            </a:r>
          </a:p>
        </p:txBody>
      </p:sp>
    </p:spTree>
    <p:extLst>
      <p:ext uri="{BB962C8B-B14F-4D97-AF65-F5344CB8AC3E}">
        <p14:creationId xmlns:p14="http://schemas.microsoft.com/office/powerpoint/2010/main" val="125999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42188-E22F-E43F-D32A-E88CA7053E1A}"/>
              </a:ext>
            </a:extLst>
          </p:cNvPr>
          <p:cNvSpPr>
            <a:spLocks noGrp="1"/>
          </p:cNvSpPr>
          <p:nvPr>
            <p:ph type="title"/>
          </p:nvPr>
        </p:nvSpPr>
        <p:spPr/>
        <p:txBody>
          <a:bodyPr/>
          <a:lstStyle/>
          <a:p>
            <a:r>
              <a:rPr lang="en-US" dirty="0"/>
              <a:t>Budget 2025 Process	</a:t>
            </a:r>
          </a:p>
        </p:txBody>
      </p:sp>
      <p:sp>
        <p:nvSpPr>
          <p:cNvPr id="3" name="Content Placeholder 2">
            <a:extLst>
              <a:ext uri="{FF2B5EF4-FFF2-40B4-BE49-F238E27FC236}">
                <a16:creationId xmlns:a16="http://schemas.microsoft.com/office/drawing/2014/main" id="{C9D0D2FC-2914-91F0-4793-02F7DF6533BD}"/>
              </a:ext>
            </a:extLst>
          </p:cNvPr>
          <p:cNvSpPr>
            <a:spLocks noGrp="1"/>
          </p:cNvSpPr>
          <p:nvPr>
            <p:ph idx="1"/>
          </p:nvPr>
        </p:nvSpPr>
        <p:spPr/>
        <p:txBody>
          <a:bodyPr>
            <a:normAutofit/>
          </a:bodyPr>
          <a:lstStyle/>
          <a:p>
            <a:r>
              <a:rPr lang="en-US" dirty="0"/>
              <a:t>May 1: Council Strategic Budget Overview and Discussion</a:t>
            </a:r>
          </a:p>
          <a:p>
            <a:r>
              <a:rPr lang="en-US" dirty="0"/>
              <a:t>May 9: Departmental Budget Kick Off</a:t>
            </a:r>
          </a:p>
          <a:p>
            <a:r>
              <a:rPr lang="en-US" dirty="0"/>
              <a:t>June 17: Departmental Budgets are due to the Comptroller</a:t>
            </a:r>
          </a:p>
          <a:p>
            <a:r>
              <a:rPr lang="en-US" dirty="0"/>
              <a:t>July 8: Departmental Review Discussions</a:t>
            </a:r>
          </a:p>
          <a:p>
            <a:r>
              <a:rPr lang="en-US" dirty="0"/>
              <a:t>August 5: Modified Departmental Budgets Due</a:t>
            </a:r>
          </a:p>
          <a:p>
            <a:r>
              <a:rPr lang="en-US" dirty="0"/>
              <a:t>September 16: City Manager Budget is Delivered to Council</a:t>
            </a:r>
          </a:p>
          <a:p>
            <a:r>
              <a:rPr lang="en-US" dirty="0"/>
              <a:t>October 2: Public Hearing on Budget</a:t>
            </a:r>
          </a:p>
          <a:p>
            <a:r>
              <a:rPr lang="en-US" dirty="0"/>
              <a:t>October 9, 16, 23, 30: Budget Workshops of Council</a:t>
            </a:r>
          </a:p>
          <a:p>
            <a:r>
              <a:rPr lang="en-US" dirty="0"/>
              <a:t>October 30: Final Adoption of 2025 Budget </a:t>
            </a:r>
          </a:p>
        </p:txBody>
      </p:sp>
    </p:spTree>
    <p:extLst>
      <p:ext uri="{BB962C8B-B14F-4D97-AF65-F5344CB8AC3E}">
        <p14:creationId xmlns:p14="http://schemas.microsoft.com/office/powerpoint/2010/main" val="1954817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72190-D2F8-15E7-0D7A-C21E673F11C0}"/>
              </a:ext>
            </a:extLst>
          </p:cNvPr>
          <p:cNvSpPr>
            <a:spLocks noGrp="1"/>
          </p:cNvSpPr>
          <p:nvPr>
            <p:ph type="title"/>
          </p:nvPr>
        </p:nvSpPr>
        <p:spPr>
          <a:xfrm>
            <a:off x="875062" y="0"/>
            <a:ext cx="10515600" cy="1325563"/>
          </a:xfrm>
        </p:spPr>
        <p:txBody>
          <a:bodyPr>
            <a:normAutofit fontScale="90000"/>
          </a:bodyPr>
          <a:lstStyle/>
          <a:p>
            <a:r>
              <a:rPr lang="en-US" dirty="0"/>
              <a:t>Where does the Money Come From? </a:t>
            </a:r>
          </a:p>
        </p:txBody>
      </p:sp>
      <p:graphicFrame>
        <p:nvGraphicFramePr>
          <p:cNvPr id="8" name="Chart 7">
            <a:extLst>
              <a:ext uri="{FF2B5EF4-FFF2-40B4-BE49-F238E27FC236}">
                <a16:creationId xmlns:a16="http://schemas.microsoft.com/office/drawing/2014/main" id="{CE9871A0-65AE-CDB3-A5F4-AB3421E6F82A}"/>
              </a:ext>
            </a:extLst>
          </p:cNvPr>
          <p:cNvGraphicFramePr/>
          <p:nvPr>
            <p:extLst>
              <p:ext uri="{D42A27DB-BD31-4B8C-83A1-F6EECF244321}">
                <p14:modId xmlns:p14="http://schemas.microsoft.com/office/powerpoint/2010/main" val="3185481540"/>
              </p:ext>
            </p:extLst>
          </p:nvPr>
        </p:nvGraphicFramePr>
        <p:xfrm>
          <a:off x="1586838" y="1143000"/>
          <a:ext cx="9092048" cy="58388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4200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0D7C8-94CF-4DD7-4497-3116FFE7E524}"/>
              </a:ext>
            </a:extLst>
          </p:cNvPr>
          <p:cNvSpPr>
            <a:spLocks noGrp="1"/>
          </p:cNvSpPr>
          <p:nvPr>
            <p:ph type="title"/>
          </p:nvPr>
        </p:nvSpPr>
        <p:spPr>
          <a:xfrm>
            <a:off x="1429076" y="-114082"/>
            <a:ext cx="10058400" cy="1609344"/>
          </a:xfrm>
        </p:spPr>
        <p:txBody>
          <a:bodyPr/>
          <a:lstStyle/>
          <a:p>
            <a:r>
              <a:rPr lang="en-US" dirty="0"/>
              <a:t>Where Does the Money Go? </a:t>
            </a:r>
          </a:p>
        </p:txBody>
      </p:sp>
      <p:graphicFrame>
        <p:nvGraphicFramePr>
          <p:cNvPr id="6" name="Chart 5">
            <a:extLst>
              <a:ext uri="{FF2B5EF4-FFF2-40B4-BE49-F238E27FC236}">
                <a16:creationId xmlns:a16="http://schemas.microsoft.com/office/drawing/2014/main" id="{BB5938AC-DE2C-11C3-1EB7-3050CBE45C79}"/>
              </a:ext>
            </a:extLst>
          </p:cNvPr>
          <p:cNvGraphicFramePr/>
          <p:nvPr>
            <p:extLst>
              <p:ext uri="{D42A27DB-BD31-4B8C-83A1-F6EECF244321}">
                <p14:modId xmlns:p14="http://schemas.microsoft.com/office/powerpoint/2010/main" val="1636824677"/>
              </p:ext>
            </p:extLst>
          </p:nvPr>
        </p:nvGraphicFramePr>
        <p:xfrm>
          <a:off x="1997528" y="1143000"/>
          <a:ext cx="8343901" cy="551905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21106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BADEF-8EFC-105E-B606-4EE7AEB103E0}"/>
              </a:ext>
            </a:extLst>
          </p:cNvPr>
          <p:cNvSpPr>
            <a:spLocks noGrp="1"/>
          </p:cNvSpPr>
          <p:nvPr>
            <p:ph type="title"/>
          </p:nvPr>
        </p:nvSpPr>
        <p:spPr/>
        <p:txBody>
          <a:bodyPr/>
          <a:lstStyle/>
          <a:p>
            <a:r>
              <a:rPr lang="en-US" dirty="0"/>
              <a:t>City Debt</a:t>
            </a:r>
          </a:p>
        </p:txBody>
      </p:sp>
      <p:sp>
        <p:nvSpPr>
          <p:cNvPr id="3" name="Content Placeholder 2">
            <a:extLst>
              <a:ext uri="{FF2B5EF4-FFF2-40B4-BE49-F238E27FC236}">
                <a16:creationId xmlns:a16="http://schemas.microsoft.com/office/drawing/2014/main" id="{FF4D4D78-A542-187D-196A-87240044128C}"/>
              </a:ext>
            </a:extLst>
          </p:cNvPr>
          <p:cNvSpPr>
            <a:spLocks noGrp="1"/>
          </p:cNvSpPr>
          <p:nvPr>
            <p:ph idx="1"/>
          </p:nvPr>
        </p:nvSpPr>
        <p:spPr/>
        <p:txBody>
          <a:bodyPr>
            <a:normAutofit/>
          </a:bodyPr>
          <a:lstStyle/>
          <a:p>
            <a:r>
              <a:rPr lang="en-US" dirty="0"/>
              <a:t>The city generates long-term debt by issuing bonds to fund the building, maintenance, and improvement of the city’s infrastructure and other capital assets.</a:t>
            </a:r>
          </a:p>
          <a:p>
            <a:pPr marL="0" indent="0">
              <a:buNone/>
            </a:pPr>
            <a:endParaRPr lang="en-US" dirty="0"/>
          </a:p>
          <a:p>
            <a:r>
              <a:rPr lang="en-US" dirty="0"/>
              <a:t>Every year, a portion of the city’s Expense Budget must be used to fund debt service — the payment of interest and principal on debt outstanding. </a:t>
            </a:r>
          </a:p>
          <a:p>
            <a:pPr marL="0" indent="0">
              <a:buNone/>
            </a:pPr>
            <a:endParaRPr lang="en-US" dirty="0"/>
          </a:p>
          <a:p>
            <a:r>
              <a:rPr lang="en-US" dirty="0"/>
              <a:t>The more the city spends on debt service, the less funds there are available for other city programs. Thus there is an important relationship between the Capital and Expense Budgets. </a:t>
            </a:r>
          </a:p>
          <a:p>
            <a:pPr marL="0" indent="0">
              <a:buNone/>
            </a:pPr>
            <a:endParaRPr lang="en-US" dirty="0"/>
          </a:p>
        </p:txBody>
      </p:sp>
    </p:spTree>
    <p:extLst>
      <p:ext uri="{BB962C8B-B14F-4D97-AF65-F5344CB8AC3E}">
        <p14:creationId xmlns:p14="http://schemas.microsoft.com/office/powerpoint/2010/main" val="3697182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4FF6C1-72A2-7DEF-F2A1-48F402690A15}"/>
              </a:ext>
            </a:extLst>
          </p:cNvPr>
          <p:cNvSpPr>
            <a:spLocks noGrp="1"/>
          </p:cNvSpPr>
          <p:nvPr>
            <p:ph idx="1"/>
          </p:nvPr>
        </p:nvSpPr>
        <p:spPr>
          <a:xfrm>
            <a:off x="838200" y="1917864"/>
            <a:ext cx="10515600" cy="5170015"/>
          </a:xfrm>
        </p:spPr>
        <p:txBody>
          <a:bodyPr>
            <a:normAutofit/>
          </a:bodyPr>
          <a:lstStyle/>
          <a:p>
            <a:pPr marL="0" indent="0">
              <a:buNone/>
            </a:pPr>
            <a:r>
              <a:rPr lang="en-US" sz="4800" dirty="0"/>
              <a:t>The City of Geneva provides efficient and responsible local government services allowing everyone to enjoy the benefits of living and working in our uniquely urban city. </a:t>
            </a:r>
          </a:p>
          <a:p>
            <a:pPr marL="0" indent="0">
              <a:buNone/>
            </a:pPr>
            <a:endParaRPr lang="en-US" dirty="0"/>
          </a:p>
          <a:p>
            <a:pPr marL="0" indent="0">
              <a:buNone/>
            </a:pPr>
            <a:endParaRPr lang="en-US" dirty="0"/>
          </a:p>
        </p:txBody>
      </p:sp>
      <p:sp>
        <p:nvSpPr>
          <p:cNvPr id="2" name="Title 1">
            <a:extLst>
              <a:ext uri="{FF2B5EF4-FFF2-40B4-BE49-F238E27FC236}">
                <a16:creationId xmlns:a16="http://schemas.microsoft.com/office/drawing/2014/main" id="{6AFBDE95-C68F-429D-A9ED-9B6EA20EFF10}"/>
              </a:ext>
            </a:extLst>
          </p:cNvPr>
          <p:cNvSpPr>
            <a:spLocks noGrp="1"/>
          </p:cNvSpPr>
          <p:nvPr>
            <p:ph type="title"/>
          </p:nvPr>
        </p:nvSpPr>
        <p:spPr>
          <a:xfrm>
            <a:off x="1069848" y="484632"/>
            <a:ext cx="10058400" cy="1609344"/>
          </a:xfrm>
        </p:spPr>
        <p:txBody>
          <a:bodyPr/>
          <a:lstStyle/>
          <a:p>
            <a:pPr algn="ctr"/>
            <a:r>
              <a:rPr lang="en-US" dirty="0">
                <a:solidFill>
                  <a:schemeClr val="accent1">
                    <a:lumMod val="50000"/>
                  </a:schemeClr>
                </a:solidFill>
              </a:rPr>
              <a:t>MISSION</a:t>
            </a:r>
          </a:p>
        </p:txBody>
      </p:sp>
    </p:spTree>
    <p:extLst>
      <p:ext uri="{BB962C8B-B14F-4D97-AF65-F5344CB8AC3E}">
        <p14:creationId xmlns:p14="http://schemas.microsoft.com/office/powerpoint/2010/main" val="4084441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D45CC-5FB9-FDBD-F560-FDED1D755D89}"/>
              </a:ext>
            </a:extLst>
          </p:cNvPr>
          <p:cNvSpPr>
            <a:spLocks noGrp="1"/>
          </p:cNvSpPr>
          <p:nvPr>
            <p:ph type="title"/>
          </p:nvPr>
        </p:nvSpPr>
        <p:spPr>
          <a:xfrm>
            <a:off x="1066800" y="256032"/>
            <a:ext cx="10058400" cy="1609344"/>
          </a:xfrm>
        </p:spPr>
        <p:txBody>
          <a:bodyPr/>
          <a:lstStyle/>
          <a:p>
            <a:r>
              <a:rPr lang="en-US" dirty="0"/>
              <a:t>Fund Balance</a:t>
            </a:r>
          </a:p>
        </p:txBody>
      </p:sp>
      <p:sp>
        <p:nvSpPr>
          <p:cNvPr id="3" name="Content Placeholder 2">
            <a:extLst>
              <a:ext uri="{FF2B5EF4-FFF2-40B4-BE49-F238E27FC236}">
                <a16:creationId xmlns:a16="http://schemas.microsoft.com/office/drawing/2014/main" id="{E5317316-44A4-2830-2052-DB7677313ADC}"/>
              </a:ext>
            </a:extLst>
          </p:cNvPr>
          <p:cNvSpPr>
            <a:spLocks noGrp="1"/>
          </p:cNvSpPr>
          <p:nvPr>
            <p:ph idx="1"/>
          </p:nvPr>
        </p:nvSpPr>
        <p:spPr>
          <a:xfrm>
            <a:off x="1069848" y="1865376"/>
            <a:ext cx="10058400" cy="4306824"/>
          </a:xfrm>
        </p:spPr>
        <p:txBody>
          <a:bodyPr>
            <a:normAutofit fontScale="92500"/>
          </a:bodyPr>
          <a:lstStyle/>
          <a:p>
            <a:pPr marL="0" indent="0">
              <a:buNone/>
            </a:pPr>
            <a:r>
              <a:rPr lang="en-US" sz="2800" dirty="0"/>
              <a:t>Fund balance is the total accumulation of operating surpluses and deficits since the beginning of our existence as the City of Geneva</a:t>
            </a:r>
          </a:p>
          <a:p>
            <a:pPr marL="0" indent="0">
              <a:buNone/>
            </a:pPr>
            <a:endParaRPr lang="en-US" sz="2800" dirty="0"/>
          </a:p>
          <a:p>
            <a:pPr marL="0" indent="0">
              <a:buNone/>
            </a:pPr>
            <a:r>
              <a:rPr lang="en-US" sz="2800" dirty="0"/>
              <a:t>Fund balance funds are not recurring </a:t>
            </a:r>
          </a:p>
          <a:p>
            <a:pPr marL="0" indent="0">
              <a:buNone/>
            </a:pPr>
            <a:endParaRPr lang="en-US" sz="2800" dirty="0"/>
          </a:p>
          <a:p>
            <a:pPr marL="0" indent="0">
              <a:buNone/>
            </a:pPr>
            <a:r>
              <a:rPr lang="en-US" sz="2800" dirty="0"/>
              <a:t>As a City we must maintain fund balance reserve that is 12% to 15% of total budget</a:t>
            </a:r>
          </a:p>
          <a:p>
            <a:pPr marL="0" indent="0">
              <a:buNone/>
            </a:pPr>
            <a:endParaRPr lang="en-US" sz="2800" dirty="0"/>
          </a:p>
          <a:p>
            <a:pPr marL="0" indent="0">
              <a:buNone/>
            </a:pPr>
            <a:r>
              <a:rPr lang="en-US" sz="2800" dirty="0"/>
              <a:t>2024 Fund Balance: 23% or $4.5M</a:t>
            </a:r>
          </a:p>
        </p:txBody>
      </p:sp>
    </p:spTree>
    <p:extLst>
      <p:ext uri="{BB962C8B-B14F-4D97-AF65-F5344CB8AC3E}">
        <p14:creationId xmlns:p14="http://schemas.microsoft.com/office/powerpoint/2010/main" val="585524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DE557-7A9C-5E75-FE25-391B2579CD15}"/>
              </a:ext>
            </a:extLst>
          </p:cNvPr>
          <p:cNvSpPr>
            <a:spLocks noGrp="1"/>
          </p:cNvSpPr>
          <p:nvPr>
            <p:ph type="title"/>
          </p:nvPr>
        </p:nvSpPr>
        <p:spPr>
          <a:xfrm>
            <a:off x="1063752" y="121485"/>
            <a:ext cx="10058400" cy="1609344"/>
          </a:xfrm>
        </p:spPr>
        <p:txBody>
          <a:bodyPr/>
          <a:lstStyle/>
          <a:p>
            <a:r>
              <a:rPr lang="en-US" dirty="0"/>
              <a:t>Tax Levy</a:t>
            </a:r>
          </a:p>
        </p:txBody>
      </p:sp>
      <p:sp>
        <p:nvSpPr>
          <p:cNvPr id="3" name="Content Placeholder 2">
            <a:extLst>
              <a:ext uri="{FF2B5EF4-FFF2-40B4-BE49-F238E27FC236}">
                <a16:creationId xmlns:a16="http://schemas.microsoft.com/office/drawing/2014/main" id="{117A0917-0CEB-FED0-5D27-5688BCC7AB1F}"/>
              </a:ext>
            </a:extLst>
          </p:cNvPr>
          <p:cNvSpPr>
            <a:spLocks noGrp="1"/>
          </p:cNvSpPr>
          <p:nvPr>
            <p:ph idx="1"/>
          </p:nvPr>
        </p:nvSpPr>
        <p:spPr>
          <a:xfrm>
            <a:off x="1069849" y="1730829"/>
            <a:ext cx="4645152" cy="4441371"/>
          </a:xfrm>
        </p:spPr>
        <p:txBody>
          <a:bodyPr>
            <a:normAutofit/>
          </a:bodyPr>
          <a:lstStyle/>
          <a:p>
            <a:pPr marL="0" indent="0">
              <a:buNone/>
            </a:pPr>
            <a:r>
              <a:rPr lang="en-US" dirty="0"/>
              <a:t>A property tax levy is the total amount of money to be raised by property tax to cover the cost of providing public services. This levy, whether higher or lower than the preceding year, is determined by the budget-making authority of the jurisdiction.</a:t>
            </a:r>
          </a:p>
          <a:p>
            <a:pPr marL="0" indent="0">
              <a:buNone/>
            </a:pPr>
            <a:endParaRPr lang="en-US" dirty="0"/>
          </a:p>
          <a:p>
            <a:pPr marL="0" indent="0">
              <a:buNone/>
            </a:pPr>
            <a:r>
              <a:rPr lang="en-US" dirty="0"/>
              <a:t>Total Tax Levy 2024: 8.4 M</a:t>
            </a:r>
          </a:p>
          <a:p>
            <a:pPr marL="0" indent="0">
              <a:buNone/>
            </a:pPr>
            <a:r>
              <a:rPr lang="en-US" dirty="0"/>
              <a:t>Total Budget 2024: $19.5 M</a:t>
            </a:r>
          </a:p>
          <a:p>
            <a:pPr marL="0" indent="0">
              <a:buNone/>
            </a:pPr>
            <a:endParaRPr lang="en-US" dirty="0"/>
          </a:p>
        </p:txBody>
      </p:sp>
      <p:sp>
        <p:nvSpPr>
          <p:cNvPr id="4" name="Rectangle 3">
            <a:extLst>
              <a:ext uri="{FF2B5EF4-FFF2-40B4-BE49-F238E27FC236}">
                <a16:creationId xmlns:a16="http://schemas.microsoft.com/office/drawing/2014/main" id="{7970629C-9D6F-CD67-74B1-6F870F2C3C55}"/>
              </a:ext>
            </a:extLst>
          </p:cNvPr>
          <p:cNvSpPr/>
          <p:nvPr/>
        </p:nvSpPr>
        <p:spPr>
          <a:xfrm>
            <a:off x="5562600" y="3846379"/>
            <a:ext cx="6444343" cy="1569660"/>
          </a:xfrm>
          <a:prstGeom prst="rect">
            <a:avLst/>
          </a:prstGeom>
          <a:noFill/>
        </p:spPr>
        <p:txBody>
          <a:bodyPr wrap="square" lIns="91440" tIns="45720" rIns="91440" bIns="45720">
            <a:spAutoFit/>
          </a:bodyPr>
          <a:lstStyle/>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City Expense</a:t>
            </a:r>
          </a:p>
          <a:p>
            <a:pPr algn="ctr"/>
            <a:r>
              <a:rPr lang="en-US" sz="3200" b="0" u="sng" cap="none" spc="0" dirty="0">
                <a:ln w="0"/>
                <a:solidFill>
                  <a:schemeClr val="accent4">
                    <a:lumMod val="50000"/>
                  </a:schemeClr>
                </a:solidFill>
                <a:effectLst>
                  <a:outerShdw blurRad="38100" dist="25400" dir="5400000" algn="ctr" rotWithShape="0">
                    <a:srgbClr val="6E747A">
                      <a:alpha val="43000"/>
                    </a:srgbClr>
                  </a:outerShdw>
                </a:effectLst>
              </a:rPr>
              <a:t>- (City Revenues – Fund Balance)</a:t>
            </a:r>
          </a:p>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TAX LEVY</a:t>
            </a:r>
          </a:p>
        </p:txBody>
      </p:sp>
      <p:sp>
        <p:nvSpPr>
          <p:cNvPr id="5" name="Content Placeholder 2">
            <a:extLst>
              <a:ext uri="{FF2B5EF4-FFF2-40B4-BE49-F238E27FC236}">
                <a16:creationId xmlns:a16="http://schemas.microsoft.com/office/drawing/2014/main" id="{5DB3A536-213B-1FC7-07B3-BF418A40B502}"/>
              </a:ext>
            </a:extLst>
          </p:cNvPr>
          <p:cNvSpPr txBox="1">
            <a:spLocks/>
          </p:cNvSpPr>
          <p:nvPr/>
        </p:nvSpPr>
        <p:spPr>
          <a:xfrm>
            <a:off x="6462196" y="1730829"/>
            <a:ext cx="4645152" cy="4441371"/>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Font typeface="Wingdings" pitchFamily="2" charset="2"/>
              <a:buNone/>
            </a:pPr>
            <a:r>
              <a:rPr lang="en-US" dirty="0"/>
              <a:t>Put simply, the levy is City expenses minus revenues minus any appropriated fund balance (unspent funds from previous years) equals the tax levy.</a:t>
            </a:r>
          </a:p>
        </p:txBody>
      </p:sp>
    </p:spTree>
    <p:extLst>
      <p:ext uri="{BB962C8B-B14F-4D97-AF65-F5344CB8AC3E}">
        <p14:creationId xmlns:p14="http://schemas.microsoft.com/office/powerpoint/2010/main" val="1935763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C7A3E-7713-8D12-29EF-9A8665C19A09}"/>
              </a:ext>
            </a:extLst>
          </p:cNvPr>
          <p:cNvSpPr>
            <a:spLocks noGrp="1"/>
          </p:cNvSpPr>
          <p:nvPr>
            <p:ph type="title"/>
          </p:nvPr>
        </p:nvSpPr>
        <p:spPr/>
        <p:txBody>
          <a:bodyPr/>
          <a:lstStyle/>
          <a:p>
            <a:r>
              <a:rPr lang="en-US" dirty="0"/>
              <a:t>Taxable Assessed Value	</a:t>
            </a:r>
          </a:p>
        </p:txBody>
      </p:sp>
      <p:sp>
        <p:nvSpPr>
          <p:cNvPr id="3" name="Content Placeholder 2">
            <a:extLst>
              <a:ext uri="{FF2B5EF4-FFF2-40B4-BE49-F238E27FC236}">
                <a16:creationId xmlns:a16="http://schemas.microsoft.com/office/drawing/2014/main" id="{3B40B3C1-C105-B172-0ED5-4268839C07CC}"/>
              </a:ext>
            </a:extLst>
          </p:cNvPr>
          <p:cNvSpPr>
            <a:spLocks noGrp="1"/>
          </p:cNvSpPr>
          <p:nvPr>
            <p:ph idx="1"/>
          </p:nvPr>
        </p:nvSpPr>
        <p:spPr/>
        <p:txBody>
          <a:bodyPr>
            <a:normAutofit/>
          </a:bodyPr>
          <a:lstStyle/>
          <a:p>
            <a:pPr marL="0" indent="0">
              <a:buNone/>
            </a:pPr>
            <a:r>
              <a:rPr lang="en-US" sz="2400" dirty="0"/>
              <a:t>New York State law requires all properties in a municipality to be assessed at a uniform percentage of market value each year. This means that all taxable properties in the City must be assessed at market value or all at the same uniform percentage of market value each year. </a:t>
            </a:r>
          </a:p>
          <a:p>
            <a:pPr marL="0" indent="0">
              <a:buNone/>
            </a:pPr>
            <a:endParaRPr lang="en-US" sz="2400" dirty="0"/>
          </a:p>
          <a:p>
            <a:pPr marL="0" indent="0">
              <a:buNone/>
            </a:pPr>
            <a:r>
              <a:rPr lang="en-US" sz="2400" dirty="0"/>
              <a:t>Taxable Assessed Value in 2024: $489 M</a:t>
            </a:r>
          </a:p>
        </p:txBody>
      </p:sp>
    </p:spTree>
    <p:extLst>
      <p:ext uri="{BB962C8B-B14F-4D97-AF65-F5344CB8AC3E}">
        <p14:creationId xmlns:p14="http://schemas.microsoft.com/office/powerpoint/2010/main" val="1649406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17BA-950C-3CCB-9493-0EE5625E9C7B}"/>
              </a:ext>
            </a:extLst>
          </p:cNvPr>
          <p:cNvSpPr>
            <a:spLocks noGrp="1"/>
          </p:cNvSpPr>
          <p:nvPr>
            <p:ph type="title"/>
          </p:nvPr>
        </p:nvSpPr>
        <p:spPr/>
        <p:txBody>
          <a:bodyPr/>
          <a:lstStyle/>
          <a:p>
            <a:r>
              <a:rPr lang="en-US" dirty="0"/>
              <a:t>Tax Rate</a:t>
            </a:r>
          </a:p>
        </p:txBody>
      </p:sp>
      <p:sp>
        <p:nvSpPr>
          <p:cNvPr id="3" name="Content Placeholder 2">
            <a:extLst>
              <a:ext uri="{FF2B5EF4-FFF2-40B4-BE49-F238E27FC236}">
                <a16:creationId xmlns:a16="http://schemas.microsoft.com/office/drawing/2014/main" id="{D482897C-D10D-F6C8-8DAC-3ADCEED13D99}"/>
              </a:ext>
            </a:extLst>
          </p:cNvPr>
          <p:cNvSpPr>
            <a:spLocks noGrp="1"/>
          </p:cNvSpPr>
          <p:nvPr>
            <p:ph idx="1"/>
          </p:nvPr>
        </p:nvSpPr>
        <p:spPr>
          <a:xfrm>
            <a:off x="1063753" y="1858282"/>
            <a:ext cx="5032248" cy="4351338"/>
          </a:xfrm>
        </p:spPr>
        <p:txBody>
          <a:bodyPr/>
          <a:lstStyle/>
          <a:p>
            <a:pPr marL="0" indent="0">
              <a:buNone/>
            </a:pPr>
            <a:r>
              <a:rPr lang="en-US" sz="2400" dirty="0"/>
              <a:t>Local governments determine tax rates by dividing the total amount of money that has to be raised from the property tax (the tax levy) by the taxable assessed value of real property in the municipality</a:t>
            </a:r>
          </a:p>
          <a:p>
            <a:pPr marL="0" indent="0">
              <a:buNone/>
            </a:pPr>
            <a:endParaRPr lang="en-US" sz="2400" dirty="0"/>
          </a:p>
          <a:p>
            <a:pPr marL="0" indent="0">
              <a:buNone/>
            </a:pPr>
            <a:r>
              <a:rPr lang="en-US" sz="2400" dirty="0"/>
              <a:t>Tax Rate 2024: $17.25</a:t>
            </a:r>
          </a:p>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6C02B3E5-553C-600B-7A55-CCF07E557C4B}"/>
              </a:ext>
            </a:extLst>
          </p:cNvPr>
          <p:cNvSpPr/>
          <p:nvPr/>
        </p:nvSpPr>
        <p:spPr>
          <a:xfrm>
            <a:off x="1668561" y="5444616"/>
            <a:ext cx="6444343" cy="1077218"/>
          </a:xfrm>
          <a:prstGeom prst="rect">
            <a:avLst/>
          </a:prstGeom>
          <a:noFill/>
        </p:spPr>
        <p:txBody>
          <a:bodyPr wrap="square" lIns="91440" tIns="45720" rIns="91440" bIns="45720">
            <a:spAutoFit/>
          </a:bodyPr>
          <a:lstStyle/>
          <a:p>
            <a:pPr algn="ctr"/>
            <a:r>
              <a:rPr lang="en-US" sz="3200" b="0" u="sng" cap="none" spc="0" dirty="0">
                <a:ln w="0"/>
                <a:solidFill>
                  <a:schemeClr val="accent4">
                    <a:lumMod val="50000"/>
                  </a:schemeClr>
                </a:solidFill>
                <a:effectLst>
                  <a:outerShdw blurRad="38100" dist="25400" dir="5400000" algn="ctr" rotWithShape="0">
                    <a:srgbClr val="6E747A">
                      <a:alpha val="43000"/>
                    </a:srgbClr>
                  </a:outerShdw>
                </a:effectLst>
              </a:rPr>
              <a:t>Taxable Assessed Value</a:t>
            </a:r>
          </a:p>
          <a:p>
            <a:pPr algn="ctr"/>
            <a:r>
              <a:rPr lang="en-US" sz="3200" dirty="0">
                <a:ln w="0"/>
                <a:solidFill>
                  <a:schemeClr val="accent4">
                    <a:lumMod val="50000"/>
                  </a:schemeClr>
                </a:solidFill>
                <a:effectLst>
                  <a:outerShdw blurRad="38100" dist="25400" dir="5400000" algn="ctr" rotWithShape="0">
                    <a:srgbClr val="6E747A">
                      <a:alpha val="43000"/>
                    </a:srgbClr>
                  </a:outerShdw>
                </a:effectLst>
              </a:rPr>
              <a:t>Tax Levy</a:t>
            </a:r>
            <a:endParaRPr lang="en-US" sz="3200" b="0" cap="none" spc="0" dirty="0">
              <a:ln w="0"/>
              <a:solidFill>
                <a:schemeClr val="accent4">
                  <a:lumMod val="50000"/>
                </a:schemeClr>
              </a:solidFill>
              <a:effectLst>
                <a:outerShdw blurRad="38100" dist="25400" dir="5400000" algn="ctr" rotWithShape="0">
                  <a:srgbClr val="6E747A">
                    <a:alpha val="43000"/>
                  </a:srgbClr>
                </a:outerShdw>
              </a:effectLst>
            </a:endParaRPr>
          </a:p>
        </p:txBody>
      </p:sp>
      <p:sp>
        <p:nvSpPr>
          <p:cNvPr id="5" name="Rectangle 4">
            <a:extLst>
              <a:ext uri="{FF2B5EF4-FFF2-40B4-BE49-F238E27FC236}">
                <a16:creationId xmlns:a16="http://schemas.microsoft.com/office/drawing/2014/main" id="{84008C7B-70EA-803D-88DC-450E478C9E5A}"/>
              </a:ext>
            </a:extLst>
          </p:cNvPr>
          <p:cNvSpPr/>
          <p:nvPr/>
        </p:nvSpPr>
        <p:spPr>
          <a:xfrm>
            <a:off x="5054018" y="5624845"/>
            <a:ext cx="6444343" cy="584775"/>
          </a:xfrm>
          <a:prstGeom prst="rect">
            <a:avLst/>
          </a:prstGeom>
          <a:noFill/>
        </p:spPr>
        <p:txBody>
          <a:bodyPr wrap="square" lIns="91440" tIns="45720" rIns="91440" bIns="45720">
            <a:spAutoFit/>
          </a:bodyPr>
          <a:lstStyle/>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 Tax Rate</a:t>
            </a:r>
          </a:p>
        </p:txBody>
      </p:sp>
    </p:spTree>
    <p:extLst>
      <p:ext uri="{BB962C8B-B14F-4D97-AF65-F5344CB8AC3E}">
        <p14:creationId xmlns:p14="http://schemas.microsoft.com/office/powerpoint/2010/main" val="1270537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DD699-9684-EACE-5278-D8C466AB72CC}"/>
              </a:ext>
            </a:extLst>
          </p:cNvPr>
          <p:cNvSpPr>
            <a:spLocks noGrp="1"/>
          </p:cNvSpPr>
          <p:nvPr>
            <p:ph type="title"/>
          </p:nvPr>
        </p:nvSpPr>
        <p:spPr/>
        <p:txBody>
          <a:bodyPr/>
          <a:lstStyle/>
          <a:p>
            <a:r>
              <a:rPr lang="en-US" dirty="0"/>
              <a:t>Historic Tax Rates</a:t>
            </a:r>
          </a:p>
        </p:txBody>
      </p:sp>
      <p:graphicFrame>
        <p:nvGraphicFramePr>
          <p:cNvPr id="4" name="Content Placeholder 3">
            <a:extLst>
              <a:ext uri="{FF2B5EF4-FFF2-40B4-BE49-F238E27FC236}">
                <a16:creationId xmlns:a16="http://schemas.microsoft.com/office/drawing/2014/main" id="{4C93C5D0-F2CA-F85B-488E-A78A782FE312}"/>
              </a:ext>
            </a:extLst>
          </p:cNvPr>
          <p:cNvGraphicFramePr>
            <a:graphicFrameLocks noGrp="1"/>
          </p:cNvGraphicFramePr>
          <p:nvPr>
            <p:ph idx="1"/>
            <p:extLst>
              <p:ext uri="{D42A27DB-BD31-4B8C-83A1-F6EECF244321}">
                <p14:modId xmlns:p14="http://schemas.microsoft.com/office/powerpoint/2010/main" val="1968101647"/>
              </p:ext>
            </p:extLst>
          </p:nvPr>
        </p:nvGraphicFramePr>
        <p:xfrm>
          <a:off x="1069975" y="2120900"/>
          <a:ext cx="10058400" cy="40513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34932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E866F-5870-1EB9-5DED-173B68AA15DB}"/>
              </a:ext>
            </a:extLst>
          </p:cNvPr>
          <p:cNvSpPr>
            <a:spLocks noGrp="1"/>
          </p:cNvSpPr>
          <p:nvPr>
            <p:ph type="title"/>
          </p:nvPr>
        </p:nvSpPr>
        <p:spPr/>
        <p:txBody>
          <a:bodyPr/>
          <a:lstStyle/>
          <a:p>
            <a:r>
              <a:rPr lang="en-US" dirty="0"/>
              <a:t>Anticipated Revenue Changes 2024 to 2025</a:t>
            </a:r>
          </a:p>
        </p:txBody>
      </p:sp>
      <p:sp>
        <p:nvSpPr>
          <p:cNvPr id="3" name="Content Placeholder 2">
            <a:extLst>
              <a:ext uri="{FF2B5EF4-FFF2-40B4-BE49-F238E27FC236}">
                <a16:creationId xmlns:a16="http://schemas.microsoft.com/office/drawing/2014/main" id="{6E1B6AE5-5FFF-A16D-EE99-D2FCBF505AC8}"/>
              </a:ext>
            </a:extLst>
          </p:cNvPr>
          <p:cNvSpPr>
            <a:spLocks noGrp="1"/>
          </p:cNvSpPr>
          <p:nvPr>
            <p:ph idx="1"/>
          </p:nvPr>
        </p:nvSpPr>
        <p:spPr/>
        <p:txBody>
          <a:bodyPr>
            <a:normAutofit/>
          </a:bodyPr>
          <a:lstStyle/>
          <a:p>
            <a:r>
              <a:rPr lang="en-US" sz="2800" dirty="0"/>
              <a:t>State/Federal Aid Increase</a:t>
            </a:r>
          </a:p>
          <a:p>
            <a:r>
              <a:rPr lang="en-US" sz="2800" dirty="0"/>
              <a:t>Sales Tax to Remain Constant</a:t>
            </a:r>
          </a:p>
          <a:p>
            <a:r>
              <a:rPr lang="en-US" sz="2800" dirty="0"/>
              <a:t>Slight Growth in Interest and Earnings </a:t>
            </a:r>
          </a:p>
          <a:p>
            <a:r>
              <a:rPr lang="en-US" sz="2800" dirty="0"/>
              <a:t>Slight Growth in Fines, Fees, and Charges</a:t>
            </a:r>
          </a:p>
        </p:txBody>
      </p:sp>
    </p:spTree>
    <p:extLst>
      <p:ext uri="{BB962C8B-B14F-4D97-AF65-F5344CB8AC3E}">
        <p14:creationId xmlns:p14="http://schemas.microsoft.com/office/powerpoint/2010/main" val="2884721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E866F-5870-1EB9-5DED-173B68AA15DB}"/>
              </a:ext>
            </a:extLst>
          </p:cNvPr>
          <p:cNvSpPr>
            <a:spLocks noGrp="1"/>
          </p:cNvSpPr>
          <p:nvPr>
            <p:ph type="title"/>
          </p:nvPr>
        </p:nvSpPr>
        <p:spPr/>
        <p:txBody>
          <a:bodyPr/>
          <a:lstStyle/>
          <a:p>
            <a:r>
              <a:rPr lang="en-US" dirty="0"/>
              <a:t>Anticipated Expense Changes 2024 to 2025</a:t>
            </a:r>
          </a:p>
        </p:txBody>
      </p:sp>
      <p:sp>
        <p:nvSpPr>
          <p:cNvPr id="3" name="Content Placeholder 2">
            <a:extLst>
              <a:ext uri="{FF2B5EF4-FFF2-40B4-BE49-F238E27FC236}">
                <a16:creationId xmlns:a16="http://schemas.microsoft.com/office/drawing/2014/main" id="{6E1B6AE5-5FFF-A16D-EE99-D2FCBF505AC8}"/>
              </a:ext>
            </a:extLst>
          </p:cNvPr>
          <p:cNvSpPr>
            <a:spLocks noGrp="1"/>
          </p:cNvSpPr>
          <p:nvPr>
            <p:ph idx="1"/>
          </p:nvPr>
        </p:nvSpPr>
        <p:spPr/>
        <p:txBody>
          <a:bodyPr/>
          <a:lstStyle/>
          <a:p>
            <a:r>
              <a:rPr lang="en-US" sz="2800" dirty="0"/>
              <a:t>Increase in Labor Costs (4 Contracts in Negotiations, 2 Agreed Upon Increases) </a:t>
            </a:r>
          </a:p>
          <a:p>
            <a:r>
              <a:rPr lang="en-US" sz="2800" dirty="0"/>
              <a:t>Increase in overall supply costs</a:t>
            </a:r>
          </a:p>
          <a:p>
            <a:r>
              <a:rPr lang="en-US" sz="2800" dirty="0"/>
              <a:t>Utilization of Reserve Fund to Pay Debt</a:t>
            </a:r>
          </a:p>
          <a:p>
            <a:r>
              <a:rPr lang="en-US" sz="2800" dirty="0"/>
              <a:t>Investment in Infrastructure</a:t>
            </a:r>
          </a:p>
          <a:p>
            <a:r>
              <a:rPr lang="en-US" sz="2800" dirty="0"/>
              <a:t>Increase in Pension and Fringe Benefits</a:t>
            </a:r>
          </a:p>
          <a:p>
            <a:endParaRPr lang="en-US" dirty="0"/>
          </a:p>
        </p:txBody>
      </p:sp>
    </p:spTree>
    <p:extLst>
      <p:ext uri="{BB962C8B-B14F-4D97-AF65-F5344CB8AC3E}">
        <p14:creationId xmlns:p14="http://schemas.microsoft.com/office/powerpoint/2010/main" val="2144154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17C37-8C84-A971-6AA7-0C6862AC7DA2}"/>
              </a:ext>
            </a:extLst>
          </p:cNvPr>
          <p:cNvSpPr>
            <a:spLocks noGrp="1"/>
          </p:cNvSpPr>
          <p:nvPr>
            <p:ph type="title"/>
          </p:nvPr>
        </p:nvSpPr>
        <p:spPr/>
        <p:txBody>
          <a:bodyPr/>
          <a:lstStyle/>
          <a:p>
            <a:r>
              <a:rPr lang="en-US" dirty="0"/>
              <a:t>2025 Fixed Costs</a:t>
            </a:r>
          </a:p>
        </p:txBody>
      </p:sp>
      <p:sp>
        <p:nvSpPr>
          <p:cNvPr id="3" name="Content Placeholder 2">
            <a:extLst>
              <a:ext uri="{FF2B5EF4-FFF2-40B4-BE49-F238E27FC236}">
                <a16:creationId xmlns:a16="http://schemas.microsoft.com/office/drawing/2014/main" id="{8DB5821E-50BF-4867-71C2-C93529545726}"/>
              </a:ext>
            </a:extLst>
          </p:cNvPr>
          <p:cNvSpPr>
            <a:spLocks noGrp="1"/>
          </p:cNvSpPr>
          <p:nvPr>
            <p:ph idx="1"/>
          </p:nvPr>
        </p:nvSpPr>
        <p:spPr/>
        <p:txBody>
          <a:bodyPr>
            <a:normAutofit/>
          </a:bodyPr>
          <a:lstStyle/>
          <a:p>
            <a:r>
              <a:rPr lang="en-US" sz="2800" dirty="0"/>
              <a:t>Debt</a:t>
            </a:r>
          </a:p>
          <a:p>
            <a:r>
              <a:rPr lang="en-US" sz="2800" dirty="0"/>
              <a:t>Mandatory Equipment Maintenance/Replacement</a:t>
            </a:r>
          </a:p>
          <a:p>
            <a:r>
              <a:rPr lang="en-US" sz="2800" dirty="0"/>
              <a:t>Contractual Obligations</a:t>
            </a:r>
          </a:p>
          <a:p>
            <a:r>
              <a:rPr lang="en-US" sz="2800" dirty="0"/>
              <a:t>Employee Wages/Fringe Benefits</a:t>
            </a:r>
          </a:p>
          <a:p>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22592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D563F-6963-75B0-BB58-B52F16FEC25D}"/>
              </a:ext>
            </a:extLst>
          </p:cNvPr>
          <p:cNvSpPr>
            <a:spLocks noGrp="1"/>
          </p:cNvSpPr>
          <p:nvPr>
            <p:ph type="title"/>
          </p:nvPr>
        </p:nvSpPr>
        <p:spPr>
          <a:xfrm>
            <a:off x="1360714" y="-85404"/>
            <a:ext cx="10058400" cy="1609344"/>
          </a:xfrm>
        </p:spPr>
        <p:txBody>
          <a:bodyPr/>
          <a:lstStyle/>
          <a:p>
            <a:r>
              <a:rPr lang="en-US" dirty="0"/>
              <a:t>Sample Budget Scenario </a:t>
            </a:r>
          </a:p>
        </p:txBody>
      </p:sp>
      <p:sp>
        <p:nvSpPr>
          <p:cNvPr id="3" name="Content Placeholder 2">
            <a:extLst>
              <a:ext uri="{FF2B5EF4-FFF2-40B4-BE49-F238E27FC236}">
                <a16:creationId xmlns:a16="http://schemas.microsoft.com/office/drawing/2014/main" id="{B19BD1B3-FE14-B612-01DA-84C027A5AA43}"/>
              </a:ext>
            </a:extLst>
          </p:cNvPr>
          <p:cNvSpPr>
            <a:spLocks noGrp="1"/>
          </p:cNvSpPr>
          <p:nvPr>
            <p:ph idx="1"/>
          </p:nvPr>
        </p:nvSpPr>
        <p:spPr>
          <a:xfrm>
            <a:off x="377951" y="2054292"/>
            <a:ext cx="4945162" cy="4279392"/>
          </a:xfrm>
        </p:spPr>
        <p:txBody>
          <a:bodyPr>
            <a:normAutofit/>
          </a:bodyPr>
          <a:lstStyle/>
          <a:p>
            <a:pPr marL="0" indent="0">
              <a:lnSpc>
                <a:spcPct val="120000"/>
              </a:lnSpc>
              <a:buNone/>
            </a:pPr>
            <a:r>
              <a:rPr lang="en-US" sz="1800" dirty="0"/>
              <a:t>Estimated Expense Budget grows by $2M from 2024 due to increased wages, needs for capital investments, material cost increase, and minimal staffing growth. </a:t>
            </a:r>
          </a:p>
          <a:p>
            <a:pPr marL="0" indent="0">
              <a:lnSpc>
                <a:spcPct val="120000"/>
              </a:lnSpc>
              <a:buNone/>
            </a:pPr>
            <a:r>
              <a:rPr lang="en-US" sz="1800" dirty="0"/>
              <a:t>Estimated Revenues grow by $500,000 due to additional state/federal funding and sales tax increase projections.</a:t>
            </a:r>
            <a:br>
              <a:rPr lang="en-US" sz="1400" dirty="0"/>
            </a:br>
            <a:endParaRPr lang="en-US" sz="1400" dirty="0"/>
          </a:p>
        </p:txBody>
      </p:sp>
      <p:sp>
        <p:nvSpPr>
          <p:cNvPr id="5" name="TextBox 4">
            <a:extLst>
              <a:ext uri="{FF2B5EF4-FFF2-40B4-BE49-F238E27FC236}">
                <a16:creationId xmlns:a16="http://schemas.microsoft.com/office/drawing/2014/main" id="{C36CA53F-3E01-4590-85C2-EDC8608FB937}"/>
              </a:ext>
            </a:extLst>
          </p:cNvPr>
          <p:cNvSpPr txBox="1"/>
          <p:nvPr/>
        </p:nvSpPr>
        <p:spPr>
          <a:xfrm>
            <a:off x="869333" y="4918291"/>
            <a:ext cx="3962399" cy="1569660"/>
          </a:xfrm>
          <a:prstGeom prst="rect">
            <a:avLst/>
          </a:prstGeom>
          <a:noFill/>
        </p:spPr>
        <p:txBody>
          <a:bodyPr wrap="square">
            <a:spAutoFit/>
          </a:bodyPr>
          <a:lstStyle/>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22 M</a:t>
            </a:r>
          </a:p>
          <a:p>
            <a:pPr algn="ctr"/>
            <a:r>
              <a:rPr lang="en-US" sz="3200" b="0" u="sng" cap="none" spc="0" dirty="0">
                <a:ln w="0"/>
                <a:solidFill>
                  <a:schemeClr val="accent4">
                    <a:lumMod val="50000"/>
                  </a:schemeClr>
                </a:solidFill>
                <a:effectLst>
                  <a:outerShdw blurRad="38100" dist="25400" dir="5400000" algn="ctr" rotWithShape="0">
                    <a:srgbClr val="6E747A">
                      <a:alpha val="43000"/>
                    </a:srgbClr>
                  </a:outerShdw>
                </a:effectLst>
              </a:rPr>
              <a:t>- 11.5 M</a:t>
            </a:r>
          </a:p>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$10.5 M Tax Levy</a:t>
            </a:r>
          </a:p>
        </p:txBody>
      </p:sp>
      <p:sp>
        <p:nvSpPr>
          <p:cNvPr id="7" name="TextBox 6">
            <a:extLst>
              <a:ext uri="{FF2B5EF4-FFF2-40B4-BE49-F238E27FC236}">
                <a16:creationId xmlns:a16="http://schemas.microsoft.com/office/drawing/2014/main" id="{B916294D-9F7E-33D2-ACC1-A519F13831AF}"/>
              </a:ext>
            </a:extLst>
          </p:cNvPr>
          <p:cNvSpPr txBox="1"/>
          <p:nvPr/>
        </p:nvSpPr>
        <p:spPr>
          <a:xfrm>
            <a:off x="6096000" y="2054292"/>
            <a:ext cx="5718049" cy="1391856"/>
          </a:xfrm>
          <a:prstGeom prst="rect">
            <a:avLst/>
          </a:prstGeom>
          <a:noFill/>
        </p:spPr>
        <p:txBody>
          <a:bodyPr wrap="square">
            <a:spAutoFit/>
          </a:bodyPr>
          <a:lstStyle/>
          <a:p>
            <a:pPr marL="0" indent="0">
              <a:lnSpc>
                <a:spcPct val="120000"/>
              </a:lnSpc>
              <a:buNone/>
            </a:pPr>
            <a:r>
              <a:rPr lang="en-US" sz="1800" dirty="0"/>
              <a:t>Estimated Assessed Value increases by 40% over 2024 due to the revaluation of property resulting in taxable assessed value of $685 M </a:t>
            </a:r>
          </a:p>
          <a:p>
            <a:pPr marL="0" indent="0">
              <a:lnSpc>
                <a:spcPct val="120000"/>
              </a:lnSpc>
              <a:buNone/>
            </a:pPr>
            <a:endParaRPr lang="en-US" sz="1800" dirty="0"/>
          </a:p>
        </p:txBody>
      </p:sp>
      <p:sp>
        <p:nvSpPr>
          <p:cNvPr id="8" name="Rectangle 7">
            <a:extLst>
              <a:ext uri="{FF2B5EF4-FFF2-40B4-BE49-F238E27FC236}">
                <a16:creationId xmlns:a16="http://schemas.microsoft.com/office/drawing/2014/main" id="{8577ACB3-98F7-8795-480E-371E351C6433}"/>
              </a:ext>
            </a:extLst>
          </p:cNvPr>
          <p:cNvSpPr/>
          <p:nvPr/>
        </p:nvSpPr>
        <p:spPr>
          <a:xfrm>
            <a:off x="4018017" y="4737698"/>
            <a:ext cx="6444343" cy="1077218"/>
          </a:xfrm>
          <a:prstGeom prst="rect">
            <a:avLst/>
          </a:prstGeom>
          <a:noFill/>
        </p:spPr>
        <p:txBody>
          <a:bodyPr wrap="square" lIns="91440" tIns="45720" rIns="91440" bIns="45720">
            <a:spAutoFit/>
          </a:bodyPr>
          <a:lstStyle/>
          <a:p>
            <a:pPr algn="ctr"/>
            <a:r>
              <a:rPr lang="en-US" sz="3200" b="0" u="sng" cap="none" spc="0" dirty="0">
                <a:ln w="0"/>
                <a:solidFill>
                  <a:schemeClr val="accent4">
                    <a:lumMod val="50000"/>
                  </a:schemeClr>
                </a:solidFill>
                <a:effectLst>
                  <a:outerShdw blurRad="38100" dist="25400" dir="5400000" algn="ctr" rotWithShape="0">
                    <a:srgbClr val="6E747A">
                      <a:alpha val="43000"/>
                    </a:srgbClr>
                  </a:outerShdw>
                </a:effectLst>
              </a:rPr>
              <a:t>$685 M</a:t>
            </a:r>
          </a:p>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10.5 M</a:t>
            </a:r>
          </a:p>
        </p:txBody>
      </p:sp>
      <p:sp>
        <p:nvSpPr>
          <p:cNvPr id="9" name="Rectangle 8">
            <a:extLst>
              <a:ext uri="{FF2B5EF4-FFF2-40B4-BE49-F238E27FC236}">
                <a16:creationId xmlns:a16="http://schemas.microsoft.com/office/drawing/2014/main" id="{0A6506E1-91A2-F96D-5222-B0259DCB2637}"/>
              </a:ext>
            </a:extLst>
          </p:cNvPr>
          <p:cNvSpPr/>
          <p:nvPr/>
        </p:nvSpPr>
        <p:spPr>
          <a:xfrm>
            <a:off x="6611472" y="4983920"/>
            <a:ext cx="6444343" cy="584775"/>
          </a:xfrm>
          <a:prstGeom prst="rect">
            <a:avLst/>
          </a:prstGeom>
          <a:noFill/>
        </p:spPr>
        <p:txBody>
          <a:bodyPr wrap="square" lIns="91440" tIns="45720" rIns="91440" bIns="45720">
            <a:spAutoFit/>
          </a:bodyPr>
          <a:lstStyle/>
          <a:p>
            <a:pPr algn="ctr"/>
            <a:r>
              <a:rPr lang="en-US" sz="3200" b="0" cap="none" spc="0" dirty="0">
                <a:ln w="0"/>
                <a:solidFill>
                  <a:schemeClr val="accent4">
                    <a:lumMod val="50000"/>
                  </a:schemeClr>
                </a:solidFill>
                <a:effectLst>
                  <a:outerShdw blurRad="38100" dist="25400" dir="5400000" algn="ctr" rotWithShape="0">
                    <a:srgbClr val="6E747A">
                      <a:alpha val="43000"/>
                    </a:srgbClr>
                  </a:outerShdw>
                </a:effectLst>
              </a:rPr>
              <a:t>=  $15.32 Tax Rate</a:t>
            </a:r>
          </a:p>
        </p:txBody>
      </p:sp>
      <p:sp>
        <p:nvSpPr>
          <p:cNvPr id="10" name="Rectangle 9">
            <a:extLst>
              <a:ext uri="{FF2B5EF4-FFF2-40B4-BE49-F238E27FC236}">
                <a16:creationId xmlns:a16="http://schemas.microsoft.com/office/drawing/2014/main" id="{D804E73E-2A8E-BB25-FE55-B0349187BC9D}"/>
              </a:ext>
            </a:extLst>
          </p:cNvPr>
          <p:cNvSpPr/>
          <p:nvPr/>
        </p:nvSpPr>
        <p:spPr>
          <a:xfrm>
            <a:off x="5323113" y="5903176"/>
            <a:ext cx="6444343" cy="584775"/>
          </a:xfrm>
          <a:prstGeom prst="rect">
            <a:avLst/>
          </a:prstGeom>
          <a:noFill/>
        </p:spPr>
        <p:txBody>
          <a:bodyPr wrap="square" lIns="91440" tIns="45720" rIns="91440" bIns="45720">
            <a:spAutoFit/>
          </a:bodyPr>
          <a:lstStyle/>
          <a:p>
            <a:pPr algn="ctr"/>
            <a:r>
              <a:rPr lang="en-US" sz="3200" dirty="0">
                <a:ln w="0"/>
                <a:solidFill>
                  <a:srgbClr val="92D050"/>
                </a:solidFill>
                <a:effectLst>
                  <a:outerShdw blurRad="38100" dist="25400" dir="5400000" algn="ctr" rotWithShape="0">
                    <a:srgbClr val="6E747A">
                      <a:alpha val="43000"/>
                    </a:srgbClr>
                  </a:outerShdw>
                </a:effectLst>
              </a:rPr>
              <a:t>$1.93 Reduction</a:t>
            </a:r>
            <a:endParaRPr lang="en-US" sz="3200" b="0" cap="none" spc="0" dirty="0">
              <a:ln w="0"/>
              <a:solidFill>
                <a:srgbClr val="92D050"/>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404664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BDF6C-4A33-32E9-2EBE-0B6E66B682B1}"/>
              </a:ext>
            </a:extLst>
          </p:cNvPr>
          <p:cNvSpPr>
            <a:spLocks noGrp="1"/>
          </p:cNvSpPr>
          <p:nvPr>
            <p:ph type="title"/>
          </p:nvPr>
        </p:nvSpPr>
        <p:spPr>
          <a:xfrm>
            <a:off x="1063752" y="208570"/>
            <a:ext cx="10058400" cy="1609344"/>
          </a:xfrm>
        </p:spPr>
        <p:txBody>
          <a:bodyPr/>
          <a:lstStyle/>
          <a:p>
            <a:r>
              <a:rPr lang="en-US" dirty="0"/>
              <a:t>Budget Goals for 2025	</a:t>
            </a:r>
          </a:p>
        </p:txBody>
      </p:sp>
      <p:sp>
        <p:nvSpPr>
          <p:cNvPr id="3" name="Content Placeholder 2">
            <a:extLst>
              <a:ext uri="{FF2B5EF4-FFF2-40B4-BE49-F238E27FC236}">
                <a16:creationId xmlns:a16="http://schemas.microsoft.com/office/drawing/2014/main" id="{0147846C-55DF-21FE-40B6-2FAC2B1FE3AE}"/>
              </a:ext>
            </a:extLst>
          </p:cNvPr>
          <p:cNvSpPr>
            <a:spLocks noGrp="1"/>
          </p:cNvSpPr>
          <p:nvPr>
            <p:ph idx="1"/>
          </p:nvPr>
        </p:nvSpPr>
        <p:spPr>
          <a:xfrm>
            <a:off x="1069848" y="1817914"/>
            <a:ext cx="10058400" cy="4354286"/>
          </a:xfrm>
        </p:spPr>
        <p:txBody>
          <a:bodyPr>
            <a:normAutofit/>
          </a:bodyPr>
          <a:lstStyle/>
          <a:p>
            <a:r>
              <a:rPr lang="en-US" sz="2800" dirty="0"/>
              <a:t>Smart Spending</a:t>
            </a:r>
          </a:p>
          <a:p>
            <a:pPr lvl="1"/>
            <a:r>
              <a:rPr lang="en-US" sz="2600" dirty="0"/>
              <a:t>Ensure spending aligns with priorities</a:t>
            </a:r>
          </a:p>
          <a:p>
            <a:r>
              <a:rPr lang="en-US" sz="2800" dirty="0"/>
              <a:t>Wise Investments</a:t>
            </a:r>
          </a:p>
          <a:p>
            <a:pPr lvl="1"/>
            <a:r>
              <a:rPr lang="en-US" sz="2600" dirty="0"/>
              <a:t>Investment in long-term returns</a:t>
            </a:r>
          </a:p>
          <a:p>
            <a:pPr lvl="1"/>
            <a:r>
              <a:rPr lang="en-US" sz="2600" dirty="0"/>
              <a:t>Measure impact of resource investments</a:t>
            </a:r>
          </a:p>
          <a:p>
            <a:r>
              <a:rPr lang="en-US" sz="2800" dirty="0"/>
              <a:t>Stabilize Revenues</a:t>
            </a:r>
          </a:p>
          <a:p>
            <a:pPr lvl="1"/>
            <a:r>
              <a:rPr lang="en-US" sz="2600" dirty="0"/>
              <a:t>Continue to diversify revenues and monitor revenue sources</a:t>
            </a:r>
          </a:p>
          <a:p>
            <a:r>
              <a:rPr lang="en-US" sz="2800" dirty="0"/>
              <a:t>Lowest Tax Rate in 10 Years</a:t>
            </a:r>
          </a:p>
          <a:p>
            <a:pPr lvl="1"/>
            <a:r>
              <a:rPr lang="en-US" sz="2600" dirty="0"/>
              <a:t>Provide relief to taxpayers</a:t>
            </a:r>
          </a:p>
        </p:txBody>
      </p:sp>
    </p:spTree>
    <p:extLst>
      <p:ext uri="{BB962C8B-B14F-4D97-AF65-F5344CB8AC3E}">
        <p14:creationId xmlns:p14="http://schemas.microsoft.com/office/powerpoint/2010/main" val="77584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83EA0E-87B5-81BC-592F-990D39E23EC6}"/>
              </a:ext>
            </a:extLst>
          </p:cNvPr>
          <p:cNvSpPr>
            <a:spLocks noGrp="1"/>
          </p:cNvSpPr>
          <p:nvPr>
            <p:ph idx="1"/>
          </p:nvPr>
        </p:nvSpPr>
        <p:spPr>
          <a:xfrm>
            <a:off x="1600200" y="517236"/>
            <a:ext cx="9753600" cy="5659727"/>
          </a:xfrm>
        </p:spPr>
        <p:txBody>
          <a:bodyPr>
            <a:normAutofit fontScale="85000" lnSpcReduction="10000"/>
          </a:bodyPr>
          <a:lstStyle/>
          <a:p>
            <a:pPr marL="0" indent="0">
              <a:buNone/>
            </a:pPr>
            <a:r>
              <a:rPr lang="en-US" sz="3600" dirty="0"/>
              <a:t>We envision the City of Geneva as a place that is</a:t>
            </a:r>
          </a:p>
          <a:p>
            <a:pPr marL="0" indent="0">
              <a:buNone/>
            </a:pPr>
            <a:endParaRPr lang="en-US" sz="3600" dirty="0"/>
          </a:p>
          <a:p>
            <a:r>
              <a:rPr lang="en-US" sz="3600" b="1" dirty="0">
                <a:solidFill>
                  <a:schemeClr val="accent1">
                    <a:lumMod val="50000"/>
                  </a:schemeClr>
                </a:solidFill>
              </a:rPr>
              <a:t>Beautiful: </a:t>
            </a:r>
          </a:p>
          <a:p>
            <a:pPr lvl="1"/>
            <a:r>
              <a:rPr lang="en-US" sz="3200" dirty="0"/>
              <a:t>By leveraging our historic assets and natural resources to create a vibrant, welcoming, and attractive city center</a:t>
            </a:r>
          </a:p>
          <a:p>
            <a:r>
              <a:rPr lang="en-US" sz="3600" b="1" dirty="0">
                <a:solidFill>
                  <a:schemeClr val="accent5">
                    <a:lumMod val="75000"/>
                  </a:schemeClr>
                </a:solidFill>
              </a:rPr>
              <a:t>Prosperous: </a:t>
            </a:r>
          </a:p>
          <a:p>
            <a:pPr lvl="1"/>
            <a:r>
              <a:rPr lang="en-US" sz="3200" dirty="0"/>
              <a:t>By supporting businesses, educational resources, and workforce development initiatives in a manner that fosters opportunity for all. </a:t>
            </a:r>
          </a:p>
          <a:p>
            <a:r>
              <a:rPr lang="en-US" sz="3600" b="1" dirty="0">
                <a:solidFill>
                  <a:schemeClr val="accent3">
                    <a:lumMod val="50000"/>
                  </a:schemeClr>
                </a:solidFill>
              </a:rPr>
              <a:t>Connected: </a:t>
            </a:r>
          </a:p>
          <a:p>
            <a:pPr lvl="1"/>
            <a:r>
              <a:rPr lang="en-US" sz="3200" dirty="0"/>
              <a:t>By ensuring our downtown, waterfront, and neighborhoods are seamlessly integrated, support multimodal users and provides a safe, walkable, and pedestrian friendly core. </a:t>
            </a:r>
          </a:p>
          <a:p>
            <a:pPr marL="0" indent="0">
              <a:buNone/>
            </a:pPr>
            <a:endParaRPr lang="en-US" dirty="0"/>
          </a:p>
        </p:txBody>
      </p:sp>
      <p:sp>
        <p:nvSpPr>
          <p:cNvPr id="2" name="Title 1">
            <a:extLst>
              <a:ext uri="{FF2B5EF4-FFF2-40B4-BE49-F238E27FC236}">
                <a16:creationId xmlns:a16="http://schemas.microsoft.com/office/drawing/2014/main" id="{D5BEE8A9-46E7-AE45-87C5-388A902F5E6C}"/>
              </a:ext>
            </a:extLst>
          </p:cNvPr>
          <p:cNvSpPr>
            <a:spLocks noGrp="1"/>
          </p:cNvSpPr>
          <p:nvPr>
            <p:ph type="title"/>
          </p:nvPr>
        </p:nvSpPr>
        <p:spPr>
          <a:xfrm>
            <a:off x="536448" y="2542427"/>
            <a:ext cx="813381" cy="1609344"/>
          </a:xfrm>
        </p:spPr>
        <p:txBody>
          <a:bodyPr>
            <a:normAutofit fontScale="90000"/>
          </a:bodyPr>
          <a:lstStyle/>
          <a:p>
            <a:pPr algn="ctr"/>
            <a:r>
              <a:rPr lang="en-US" dirty="0">
                <a:solidFill>
                  <a:schemeClr val="accent1">
                    <a:lumMod val="50000"/>
                  </a:schemeClr>
                </a:solidFill>
              </a:rPr>
              <a:t>V</a:t>
            </a:r>
            <a:br>
              <a:rPr lang="en-US" dirty="0">
                <a:solidFill>
                  <a:schemeClr val="accent1">
                    <a:lumMod val="50000"/>
                  </a:schemeClr>
                </a:solidFill>
              </a:rPr>
            </a:br>
            <a:r>
              <a:rPr lang="en-US" dirty="0">
                <a:solidFill>
                  <a:schemeClr val="accent1">
                    <a:lumMod val="50000"/>
                  </a:schemeClr>
                </a:solidFill>
              </a:rPr>
              <a:t>I</a:t>
            </a:r>
            <a:br>
              <a:rPr lang="en-US" dirty="0">
                <a:solidFill>
                  <a:schemeClr val="accent1">
                    <a:lumMod val="50000"/>
                  </a:schemeClr>
                </a:solidFill>
              </a:rPr>
            </a:br>
            <a:r>
              <a:rPr lang="en-US" dirty="0">
                <a:solidFill>
                  <a:schemeClr val="accent1">
                    <a:lumMod val="50000"/>
                  </a:schemeClr>
                </a:solidFill>
              </a:rPr>
              <a:t>S</a:t>
            </a:r>
            <a:br>
              <a:rPr lang="en-US" dirty="0">
                <a:solidFill>
                  <a:schemeClr val="accent1">
                    <a:lumMod val="50000"/>
                  </a:schemeClr>
                </a:solidFill>
              </a:rPr>
            </a:br>
            <a:r>
              <a:rPr lang="en-US" dirty="0">
                <a:solidFill>
                  <a:schemeClr val="accent1">
                    <a:lumMod val="50000"/>
                  </a:schemeClr>
                </a:solidFill>
              </a:rPr>
              <a:t>I</a:t>
            </a:r>
            <a:br>
              <a:rPr lang="en-US" dirty="0">
                <a:solidFill>
                  <a:schemeClr val="accent1">
                    <a:lumMod val="50000"/>
                  </a:schemeClr>
                </a:solidFill>
              </a:rPr>
            </a:br>
            <a:r>
              <a:rPr lang="en-US" dirty="0">
                <a:solidFill>
                  <a:schemeClr val="accent1">
                    <a:lumMod val="50000"/>
                  </a:schemeClr>
                </a:solidFill>
              </a:rPr>
              <a:t>O</a:t>
            </a:r>
            <a:br>
              <a:rPr lang="en-US" dirty="0">
                <a:solidFill>
                  <a:schemeClr val="accent1">
                    <a:lumMod val="50000"/>
                  </a:schemeClr>
                </a:solidFill>
              </a:rPr>
            </a:br>
            <a:r>
              <a:rPr lang="en-US" dirty="0">
                <a:solidFill>
                  <a:schemeClr val="accent1">
                    <a:lumMod val="50000"/>
                  </a:schemeClr>
                </a:solidFill>
              </a:rPr>
              <a:t>N </a:t>
            </a:r>
          </a:p>
        </p:txBody>
      </p:sp>
    </p:spTree>
    <p:extLst>
      <p:ext uri="{BB962C8B-B14F-4D97-AF65-F5344CB8AC3E}">
        <p14:creationId xmlns:p14="http://schemas.microsoft.com/office/powerpoint/2010/main" val="1166928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D5F1-D345-4129-AD5F-B5809D001B4F}"/>
              </a:ext>
            </a:extLst>
          </p:cNvPr>
          <p:cNvSpPr>
            <a:spLocks noGrp="1"/>
          </p:cNvSpPr>
          <p:nvPr>
            <p:ph type="title"/>
          </p:nvPr>
        </p:nvSpPr>
        <p:spPr>
          <a:xfrm>
            <a:off x="1897162" y="277803"/>
            <a:ext cx="10058400" cy="1609344"/>
          </a:xfrm>
        </p:spPr>
        <p:txBody>
          <a:bodyPr/>
          <a:lstStyle/>
          <a:p>
            <a:r>
              <a:rPr lang="en-US" dirty="0"/>
              <a:t>Discussion and Direction</a:t>
            </a:r>
          </a:p>
        </p:txBody>
      </p:sp>
      <p:pic>
        <p:nvPicPr>
          <p:cNvPr id="4" name="Content Placeholder 3">
            <a:extLst>
              <a:ext uri="{FF2B5EF4-FFF2-40B4-BE49-F238E27FC236}">
                <a16:creationId xmlns:a16="http://schemas.microsoft.com/office/drawing/2014/main" id="{03402186-8BF8-CF05-67DC-1C6736480CD4}"/>
              </a:ext>
            </a:extLst>
          </p:cNvPr>
          <p:cNvPicPr>
            <a:picLocks noGrp="1" noChangeAspect="1"/>
          </p:cNvPicPr>
          <p:nvPr>
            <p:ph idx="1"/>
          </p:nvPr>
        </p:nvPicPr>
        <p:blipFill>
          <a:blip r:embed="rId2"/>
          <a:stretch>
            <a:fillRect/>
          </a:stretch>
        </p:blipFill>
        <p:spPr>
          <a:xfrm>
            <a:off x="3588939" y="1887147"/>
            <a:ext cx="5014121" cy="4086509"/>
          </a:xfrm>
          <a:prstGeom prst="rect">
            <a:avLst/>
          </a:prstGeom>
        </p:spPr>
      </p:pic>
    </p:spTree>
    <p:extLst>
      <p:ext uri="{BB962C8B-B14F-4D97-AF65-F5344CB8AC3E}">
        <p14:creationId xmlns:p14="http://schemas.microsoft.com/office/powerpoint/2010/main" val="2783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83EA0E-87B5-81BC-592F-990D39E23EC6}"/>
              </a:ext>
            </a:extLst>
          </p:cNvPr>
          <p:cNvSpPr>
            <a:spLocks noGrp="1"/>
          </p:cNvSpPr>
          <p:nvPr>
            <p:ph idx="1"/>
          </p:nvPr>
        </p:nvSpPr>
        <p:spPr>
          <a:xfrm>
            <a:off x="2002970" y="517236"/>
            <a:ext cx="9350829" cy="5659727"/>
          </a:xfrm>
        </p:spPr>
        <p:txBody>
          <a:bodyPr>
            <a:normAutofit/>
          </a:bodyPr>
          <a:lstStyle/>
          <a:p>
            <a:pPr marL="0" indent="0">
              <a:buNone/>
            </a:pPr>
            <a:r>
              <a:rPr lang="en-US" sz="2700" b="1" dirty="0"/>
              <a:t>We envision the City of Geneva as a place that is </a:t>
            </a:r>
          </a:p>
          <a:p>
            <a:pPr marL="0" indent="0">
              <a:buNone/>
            </a:pPr>
            <a:endParaRPr lang="en-US" sz="2700" dirty="0"/>
          </a:p>
          <a:p>
            <a:r>
              <a:rPr lang="en-US" sz="2700" b="1" dirty="0">
                <a:solidFill>
                  <a:schemeClr val="bg2">
                    <a:lumMod val="50000"/>
                  </a:schemeClr>
                </a:solidFill>
              </a:rPr>
              <a:t>Equitable: </a:t>
            </a:r>
          </a:p>
          <a:p>
            <a:pPr lvl="1"/>
            <a:r>
              <a:rPr lang="en-US" sz="2700" dirty="0"/>
              <a:t>By providing a range of services and amenities available to all community members and visitors, regardless of age, race, and income. </a:t>
            </a:r>
          </a:p>
          <a:p>
            <a:r>
              <a:rPr lang="en-US" sz="2700" b="1" dirty="0">
                <a:solidFill>
                  <a:schemeClr val="accent5">
                    <a:lumMod val="75000"/>
                  </a:schemeClr>
                </a:solidFill>
              </a:rPr>
              <a:t>Sustainable:</a:t>
            </a:r>
          </a:p>
          <a:p>
            <a:pPr lvl="1"/>
            <a:r>
              <a:rPr lang="en-US" sz="2700" dirty="0"/>
              <a:t>By serving as stewards of our natural and historic resources in a manner that balances preservation, long-term growth, and community development. </a:t>
            </a:r>
          </a:p>
          <a:p>
            <a:pPr marL="0" indent="0">
              <a:buNone/>
            </a:pPr>
            <a:endParaRPr lang="en-US" dirty="0"/>
          </a:p>
        </p:txBody>
      </p:sp>
      <p:sp>
        <p:nvSpPr>
          <p:cNvPr id="4" name="Title 1">
            <a:extLst>
              <a:ext uri="{FF2B5EF4-FFF2-40B4-BE49-F238E27FC236}">
                <a16:creationId xmlns:a16="http://schemas.microsoft.com/office/drawing/2014/main" id="{38A2C3FF-01CE-515B-D1C8-C2BB42748C91}"/>
              </a:ext>
            </a:extLst>
          </p:cNvPr>
          <p:cNvSpPr>
            <a:spLocks noGrp="1"/>
          </p:cNvSpPr>
          <p:nvPr>
            <p:ph type="title"/>
          </p:nvPr>
        </p:nvSpPr>
        <p:spPr>
          <a:xfrm>
            <a:off x="536448" y="2542427"/>
            <a:ext cx="813381" cy="1609344"/>
          </a:xfrm>
        </p:spPr>
        <p:txBody>
          <a:bodyPr>
            <a:normAutofit fontScale="90000"/>
          </a:bodyPr>
          <a:lstStyle/>
          <a:p>
            <a:pPr algn="ctr"/>
            <a:r>
              <a:rPr lang="en-US" dirty="0">
                <a:solidFill>
                  <a:schemeClr val="accent1">
                    <a:lumMod val="50000"/>
                  </a:schemeClr>
                </a:solidFill>
              </a:rPr>
              <a:t>V</a:t>
            </a:r>
            <a:br>
              <a:rPr lang="en-US" dirty="0">
                <a:solidFill>
                  <a:schemeClr val="accent1">
                    <a:lumMod val="50000"/>
                  </a:schemeClr>
                </a:solidFill>
              </a:rPr>
            </a:br>
            <a:r>
              <a:rPr lang="en-US" dirty="0">
                <a:solidFill>
                  <a:schemeClr val="accent1">
                    <a:lumMod val="50000"/>
                  </a:schemeClr>
                </a:solidFill>
              </a:rPr>
              <a:t>I</a:t>
            </a:r>
            <a:br>
              <a:rPr lang="en-US" dirty="0">
                <a:solidFill>
                  <a:schemeClr val="accent1">
                    <a:lumMod val="50000"/>
                  </a:schemeClr>
                </a:solidFill>
              </a:rPr>
            </a:br>
            <a:r>
              <a:rPr lang="en-US" dirty="0">
                <a:solidFill>
                  <a:schemeClr val="accent1">
                    <a:lumMod val="50000"/>
                  </a:schemeClr>
                </a:solidFill>
              </a:rPr>
              <a:t>S</a:t>
            </a:r>
            <a:br>
              <a:rPr lang="en-US" dirty="0">
                <a:solidFill>
                  <a:schemeClr val="accent1">
                    <a:lumMod val="50000"/>
                  </a:schemeClr>
                </a:solidFill>
              </a:rPr>
            </a:br>
            <a:r>
              <a:rPr lang="en-US" dirty="0">
                <a:solidFill>
                  <a:schemeClr val="accent1">
                    <a:lumMod val="50000"/>
                  </a:schemeClr>
                </a:solidFill>
              </a:rPr>
              <a:t>I</a:t>
            </a:r>
            <a:br>
              <a:rPr lang="en-US" dirty="0">
                <a:solidFill>
                  <a:schemeClr val="accent1">
                    <a:lumMod val="50000"/>
                  </a:schemeClr>
                </a:solidFill>
              </a:rPr>
            </a:br>
            <a:r>
              <a:rPr lang="en-US" dirty="0">
                <a:solidFill>
                  <a:schemeClr val="accent1">
                    <a:lumMod val="50000"/>
                  </a:schemeClr>
                </a:solidFill>
              </a:rPr>
              <a:t>O</a:t>
            </a:r>
            <a:br>
              <a:rPr lang="en-US" dirty="0">
                <a:solidFill>
                  <a:schemeClr val="accent1">
                    <a:lumMod val="50000"/>
                  </a:schemeClr>
                </a:solidFill>
              </a:rPr>
            </a:br>
            <a:r>
              <a:rPr lang="en-US" dirty="0">
                <a:solidFill>
                  <a:schemeClr val="accent1">
                    <a:lumMod val="50000"/>
                  </a:schemeClr>
                </a:solidFill>
              </a:rPr>
              <a:t>N </a:t>
            </a:r>
          </a:p>
        </p:txBody>
      </p:sp>
    </p:spTree>
    <p:extLst>
      <p:ext uri="{BB962C8B-B14F-4D97-AF65-F5344CB8AC3E}">
        <p14:creationId xmlns:p14="http://schemas.microsoft.com/office/powerpoint/2010/main" val="213906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83EA0E-87B5-81BC-592F-990D39E23EC6}"/>
              </a:ext>
            </a:extLst>
          </p:cNvPr>
          <p:cNvSpPr>
            <a:spLocks noGrp="1"/>
          </p:cNvSpPr>
          <p:nvPr>
            <p:ph idx="1"/>
          </p:nvPr>
        </p:nvSpPr>
        <p:spPr>
          <a:xfrm>
            <a:off x="838200" y="517236"/>
            <a:ext cx="10515600" cy="5659727"/>
          </a:xfrm>
        </p:spPr>
        <p:txBody>
          <a:bodyPr>
            <a:normAutofit/>
          </a:bodyPr>
          <a:lstStyle/>
          <a:p>
            <a:pPr marL="0" indent="0">
              <a:buNone/>
            </a:pPr>
            <a:r>
              <a:rPr lang="en-US" sz="3200" dirty="0"/>
              <a:t>As residents, city staff and appointed &amp; elected officials of the City of Geneva, our decisions and actions will be guided by these Core Values:</a:t>
            </a:r>
          </a:p>
          <a:p>
            <a:pPr lvl="1"/>
            <a:r>
              <a:rPr lang="en-US" sz="3200" dirty="0"/>
              <a:t>Safety</a:t>
            </a:r>
          </a:p>
          <a:p>
            <a:pPr lvl="1"/>
            <a:r>
              <a:rPr lang="en-US" sz="3200" dirty="0"/>
              <a:t>Innovation </a:t>
            </a:r>
          </a:p>
          <a:p>
            <a:pPr lvl="1"/>
            <a:r>
              <a:rPr lang="en-US" sz="3200" dirty="0"/>
              <a:t>Caring &amp; Respect</a:t>
            </a:r>
          </a:p>
          <a:p>
            <a:pPr lvl="1"/>
            <a:r>
              <a:rPr lang="en-US" sz="3200" dirty="0"/>
              <a:t>Integrity &amp; Honor</a:t>
            </a:r>
          </a:p>
          <a:p>
            <a:pPr lvl="1"/>
            <a:r>
              <a:rPr lang="en-US" sz="3200" dirty="0"/>
              <a:t>Service &amp; Stewardship</a:t>
            </a:r>
          </a:p>
          <a:p>
            <a:pPr marL="0" indent="0">
              <a:buNone/>
            </a:pPr>
            <a:endParaRPr lang="en-US" dirty="0"/>
          </a:p>
          <a:p>
            <a:pPr marL="0" indent="0">
              <a:buNone/>
            </a:pPr>
            <a:endParaRPr lang="en-US" dirty="0"/>
          </a:p>
          <a:p>
            <a:pPr marL="0" indent="0">
              <a:buNone/>
            </a:pPr>
            <a:endParaRPr lang="en-US" dirty="0"/>
          </a:p>
        </p:txBody>
      </p:sp>
      <p:sp>
        <p:nvSpPr>
          <p:cNvPr id="2" name="Title 1">
            <a:extLst>
              <a:ext uri="{FF2B5EF4-FFF2-40B4-BE49-F238E27FC236}">
                <a16:creationId xmlns:a16="http://schemas.microsoft.com/office/drawing/2014/main" id="{9E9D72C6-094D-6C1A-1571-F7F40BF19D02}"/>
              </a:ext>
            </a:extLst>
          </p:cNvPr>
          <p:cNvSpPr>
            <a:spLocks noGrp="1"/>
          </p:cNvSpPr>
          <p:nvPr>
            <p:ph type="title"/>
          </p:nvPr>
        </p:nvSpPr>
        <p:spPr>
          <a:xfrm>
            <a:off x="4041648" y="4936889"/>
            <a:ext cx="10058400" cy="1609344"/>
          </a:xfrm>
        </p:spPr>
        <p:txBody>
          <a:bodyPr/>
          <a:lstStyle/>
          <a:p>
            <a:pPr algn="ctr"/>
            <a:r>
              <a:rPr lang="en-US" dirty="0">
                <a:solidFill>
                  <a:schemeClr val="accent1">
                    <a:lumMod val="50000"/>
                  </a:schemeClr>
                </a:solidFill>
              </a:rPr>
              <a:t>VALUES</a:t>
            </a:r>
          </a:p>
        </p:txBody>
      </p:sp>
    </p:spTree>
    <p:extLst>
      <p:ext uri="{BB962C8B-B14F-4D97-AF65-F5344CB8AC3E}">
        <p14:creationId xmlns:p14="http://schemas.microsoft.com/office/powerpoint/2010/main" val="3859358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AE45E-0B73-C685-91D0-FB7AB01761AA}"/>
              </a:ext>
            </a:extLst>
          </p:cNvPr>
          <p:cNvSpPr>
            <a:spLocks noGrp="1"/>
          </p:cNvSpPr>
          <p:nvPr>
            <p:ph type="title"/>
          </p:nvPr>
        </p:nvSpPr>
        <p:spPr/>
        <p:txBody>
          <a:bodyPr/>
          <a:lstStyle/>
          <a:p>
            <a:r>
              <a:rPr lang="en-US" dirty="0"/>
              <a:t>Strategic Priorities of Council</a:t>
            </a:r>
          </a:p>
        </p:txBody>
      </p:sp>
      <p:sp>
        <p:nvSpPr>
          <p:cNvPr id="3" name="Content Placeholder 2">
            <a:extLst>
              <a:ext uri="{FF2B5EF4-FFF2-40B4-BE49-F238E27FC236}">
                <a16:creationId xmlns:a16="http://schemas.microsoft.com/office/drawing/2014/main" id="{F64A9805-9009-9394-33A3-100DBCCDB5CD}"/>
              </a:ext>
            </a:extLst>
          </p:cNvPr>
          <p:cNvSpPr>
            <a:spLocks noGrp="1"/>
          </p:cNvSpPr>
          <p:nvPr>
            <p:ph idx="1"/>
          </p:nvPr>
        </p:nvSpPr>
        <p:spPr/>
        <p:txBody>
          <a:bodyPr>
            <a:normAutofit/>
          </a:bodyPr>
          <a:lstStyle/>
          <a:p>
            <a:r>
              <a:rPr lang="en-US" sz="2800" dirty="0"/>
              <a:t>Infrastructure</a:t>
            </a:r>
          </a:p>
          <a:p>
            <a:r>
              <a:rPr lang="en-US" sz="2800" dirty="0"/>
              <a:t>Communication</a:t>
            </a:r>
          </a:p>
          <a:p>
            <a:r>
              <a:rPr lang="en-US" sz="2800" dirty="0"/>
              <a:t>Economic Development</a:t>
            </a:r>
          </a:p>
          <a:p>
            <a:r>
              <a:rPr lang="en-US" sz="2800" dirty="0"/>
              <a:t>Intergovernmental/Community Partnerships</a:t>
            </a:r>
          </a:p>
          <a:p>
            <a:r>
              <a:rPr lang="en-US" sz="2800" dirty="0"/>
              <a:t>Neighborhood Improvements and Quality of Life</a:t>
            </a:r>
          </a:p>
          <a:p>
            <a:r>
              <a:rPr lang="en-US" sz="2800" dirty="0"/>
              <a:t>Fiscal Stewardship and Organizational Excellence</a:t>
            </a:r>
          </a:p>
        </p:txBody>
      </p:sp>
    </p:spTree>
    <p:extLst>
      <p:ext uri="{BB962C8B-B14F-4D97-AF65-F5344CB8AC3E}">
        <p14:creationId xmlns:p14="http://schemas.microsoft.com/office/powerpoint/2010/main" val="201913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414B3-7DA2-AE48-0C43-D358AED0C264}"/>
              </a:ext>
            </a:extLst>
          </p:cNvPr>
          <p:cNvSpPr>
            <a:spLocks noGrp="1"/>
          </p:cNvSpPr>
          <p:nvPr>
            <p:ph type="title"/>
          </p:nvPr>
        </p:nvSpPr>
        <p:spPr/>
        <p:txBody>
          <a:bodyPr/>
          <a:lstStyle/>
          <a:p>
            <a:r>
              <a:rPr lang="en-US" dirty="0"/>
              <a:t>The Budget as a Blueprint</a:t>
            </a:r>
          </a:p>
        </p:txBody>
      </p:sp>
      <p:sp>
        <p:nvSpPr>
          <p:cNvPr id="3" name="Content Placeholder 2">
            <a:extLst>
              <a:ext uri="{FF2B5EF4-FFF2-40B4-BE49-F238E27FC236}">
                <a16:creationId xmlns:a16="http://schemas.microsoft.com/office/drawing/2014/main" id="{107F89A9-9477-5A55-9315-82628895BC1D}"/>
              </a:ext>
            </a:extLst>
          </p:cNvPr>
          <p:cNvSpPr>
            <a:spLocks noGrp="1"/>
          </p:cNvSpPr>
          <p:nvPr>
            <p:ph idx="1"/>
          </p:nvPr>
        </p:nvSpPr>
        <p:spPr/>
        <p:txBody>
          <a:bodyPr>
            <a:normAutofit/>
          </a:bodyPr>
          <a:lstStyle/>
          <a:p>
            <a:pPr marL="0" indent="0">
              <a:buNone/>
            </a:pPr>
            <a:r>
              <a:rPr lang="en-US" sz="2800" b="1" dirty="0">
                <a:latin typeface="+mj-lt"/>
              </a:rPr>
              <a:t>Guide to how the city government spends money.</a:t>
            </a:r>
          </a:p>
          <a:p>
            <a:r>
              <a:rPr lang="en-US" sz="2800" dirty="0">
                <a:latin typeface="+mj-lt"/>
              </a:rPr>
              <a:t>What activities are funded in a particular year and at what level? </a:t>
            </a:r>
          </a:p>
          <a:p>
            <a:r>
              <a:rPr lang="en-US" sz="2800" dirty="0">
                <a:latin typeface="+mj-lt"/>
              </a:rPr>
              <a:t>How much does it spend in operating and capital expenses for education, sanitation, public safety, recreation, transportation, and a wide range of other activities?</a:t>
            </a:r>
          </a:p>
        </p:txBody>
      </p:sp>
    </p:spTree>
    <p:extLst>
      <p:ext uri="{BB962C8B-B14F-4D97-AF65-F5344CB8AC3E}">
        <p14:creationId xmlns:p14="http://schemas.microsoft.com/office/powerpoint/2010/main" val="160260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414B3-7DA2-AE48-0C43-D358AED0C264}"/>
              </a:ext>
            </a:extLst>
          </p:cNvPr>
          <p:cNvSpPr>
            <a:spLocks noGrp="1"/>
          </p:cNvSpPr>
          <p:nvPr>
            <p:ph type="title"/>
          </p:nvPr>
        </p:nvSpPr>
        <p:spPr/>
        <p:txBody>
          <a:bodyPr/>
          <a:lstStyle/>
          <a:p>
            <a:r>
              <a:rPr lang="en-US" dirty="0"/>
              <a:t>The Budget as a Blueprint</a:t>
            </a:r>
          </a:p>
        </p:txBody>
      </p:sp>
      <p:sp>
        <p:nvSpPr>
          <p:cNvPr id="3" name="Content Placeholder 2">
            <a:extLst>
              <a:ext uri="{FF2B5EF4-FFF2-40B4-BE49-F238E27FC236}">
                <a16:creationId xmlns:a16="http://schemas.microsoft.com/office/drawing/2014/main" id="{107F89A9-9477-5A55-9315-82628895BC1D}"/>
              </a:ext>
            </a:extLst>
          </p:cNvPr>
          <p:cNvSpPr>
            <a:spLocks noGrp="1"/>
          </p:cNvSpPr>
          <p:nvPr>
            <p:ph idx="1"/>
          </p:nvPr>
        </p:nvSpPr>
        <p:spPr/>
        <p:txBody>
          <a:bodyPr>
            <a:normAutofit/>
          </a:bodyPr>
          <a:lstStyle/>
          <a:p>
            <a:pPr marL="0" indent="0">
              <a:buNone/>
            </a:pPr>
            <a:r>
              <a:rPr lang="en-US" sz="2800" b="1" dirty="0">
                <a:latin typeface="+mj-lt"/>
              </a:rPr>
              <a:t>Guide to how the city government pays for activities.</a:t>
            </a:r>
          </a:p>
          <a:p>
            <a:r>
              <a:rPr lang="en-US" sz="2800" dirty="0">
                <a:latin typeface="+mj-lt"/>
              </a:rPr>
              <a:t>How much revenue is raised through, for example, different kinds of taxes, fees for services, and aid from the state and federal governments?</a:t>
            </a:r>
          </a:p>
          <a:p>
            <a:pPr marL="0" indent="0">
              <a:buNone/>
            </a:pPr>
            <a:endParaRPr lang="en-US" sz="1800" dirty="0">
              <a:latin typeface="+mj-lt"/>
            </a:endParaRPr>
          </a:p>
        </p:txBody>
      </p:sp>
    </p:spTree>
    <p:extLst>
      <p:ext uri="{BB962C8B-B14F-4D97-AF65-F5344CB8AC3E}">
        <p14:creationId xmlns:p14="http://schemas.microsoft.com/office/powerpoint/2010/main" val="1398663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414B3-7DA2-AE48-0C43-D358AED0C264}"/>
              </a:ext>
            </a:extLst>
          </p:cNvPr>
          <p:cNvSpPr>
            <a:spLocks noGrp="1"/>
          </p:cNvSpPr>
          <p:nvPr>
            <p:ph type="title"/>
          </p:nvPr>
        </p:nvSpPr>
        <p:spPr/>
        <p:txBody>
          <a:bodyPr/>
          <a:lstStyle/>
          <a:p>
            <a:r>
              <a:rPr lang="en-US" dirty="0"/>
              <a:t>The Budget as a Blueprint</a:t>
            </a:r>
          </a:p>
        </p:txBody>
      </p:sp>
      <p:sp>
        <p:nvSpPr>
          <p:cNvPr id="3" name="Content Placeholder 2">
            <a:extLst>
              <a:ext uri="{FF2B5EF4-FFF2-40B4-BE49-F238E27FC236}">
                <a16:creationId xmlns:a16="http://schemas.microsoft.com/office/drawing/2014/main" id="{107F89A9-9477-5A55-9315-82628895BC1D}"/>
              </a:ext>
            </a:extLst>
          </p:cNvPr>
          <p:cNvSpPr>
            <a:spLocks noGrp="1"/>
          </p:cNvSpPr>
          <p:nvPr>
            <p:ph idx="1"/>
          </p:nvPr>
        </p:nvSpPr>
        <p:spPr/>
        <p:txBody>
          <a:bodyPr>
            <a:normAutofit fontScale="77500" lnSpcReduction="20000"/>
          </a:bodyPr>
          <a:lstStyle/>
          <a:p>
            <a:pPr marL="0" indent="0">
              <a:buNone/>
            </a:pPr>
            <a:r>
              <a:rPr lang="en-US" sz="2800" b="1" dirty="0">
                <a:latin typeface="+mj-lt"/>
              </a:rPr>
              <a:t>A Balance. </a:t>
            </a:r>
          </a:p>
          <a:p>
            <a:pPr>
              <a:lnSpc>
                <a:spcPct val="120000"/>
              </a:lnSpc>
            </a:pPr>
            <a:r>
              <a:rPr lang="en-US" sz="3100" dirty="0">
                <a:latin typeface="+mj-lt"/>
              </a:rPr>
              <a:t>The city is required by law to balance its budget. The city runs surpluses when revenues are greater than spending. Conversely, gaps are projected when spending is expected to exceed revenues. The city adjusts either revenues or spending plans, or both, in order to balance its budget.</a:t>
            </a:r>
          </a:p>
          <a:p>
            <a:pPr marL="0" indent="0">
              <a:lnSpc>
                <a:spcPct val="120000"/>
              </a:lnSpc>
              <a:buNone/>
            </a:pPr>
            <a:endParaRPr lang="en-US" sz="3100" dirty="0">
              <a:latin typeface="+mj-lt"/>
            </a:endParaRPr>
          </a:p>
          <a:p>
            <a:pPr marL="0" indent="0">
              <a:lnSpc>
                <a:spcPct val="120000"/>
              </a:lnSpc>
              <a:buNone/>
            </a:pPr>
            <a:r>
              <a:rPr lang="en-US" sz="3100" dirty="0">
                <a:latin typeface="+mj-lt"/>
              </a:rPr>
              <a:t>The Adopted Budget covers one fiscal year, which in Geneva begins on January 1st of each year and ends on December 31 of the following year.</a:t>
            </a:r>
          </a:p>
        </p:txBody>
      </p:sp>
    </p:spTree>
    <p:extLst>
      <p:ext uri="{BB962C8B-B14F-4D97-AF65-F5344CB8AC3E}">
        <p14:creationId xmlns:p14="http://schemas.microsoft.com/office/powerpoint/2010/main" val="28819261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1302</TotalTime>
  <Words>1757</Words>
  <Application>Microsoft Office PowerPoint</Application>
  <PresentationFormat>Widescreen</PresentationFormat>
  <Paragraphs>180</Paragraphs>
  <Slides>30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Georgia</vt:lpstr>
      <vt:lpstr>Trebuchet MS</vt:lpstr>
      <vt:lpstr>Wingdings</vt:lpstr>
      <vt:lpstr>Wood Type</vt:lpstr>
      <vt:lpstr>Budget Planning 2025</vt:lpstr>
      <vt:lpstr>MISSION</vt:lpstr>
      <vt:lpstr>V I S I O N </vt:lpstr>
      <vt:lpstr>V I S I O N </vt:lpstr>
      <vt:lpstr>VALUES</vt:lpstr>
      <vt:lpstr>Strategic Priorities of Council</vt:lpstr>
      <vt:lpstr>The Budget as a Blueprint</vt:lpstr>
      <vt:lpstr>The Budget as a Blueprint</vt:lpstr>
      <vt:lpstr>The Budget as a Blueprint</vt:lpstr>
      <vt:lpstr>General Fund Budget Components</vt:lpstr>
      <vt:lpstr>General Fund Budget Components</vt:lpstr>
      <vt:lpstr>Budget Components</vt:lpstr>
      <vt:lpstr>Role of City Council</vt:lpstr>
      <vt:lpstr>Role of the City Manager</vt:lpstr>
      <vt:lpstr>The Budget Season</vt:lpstr>
      <vt:lpstr>Budget 2025 Process </vt:lpstr>
      <vt:lpstr>Where does the Money Come From? </vt:lpstr>
      <vt:lpstr>Where Does the Money Go? </vt:lpstr>
      <vt:lpstr>City Debt</vt:lpstr>
      <vt:lpstr>Fund Balance</vt:lpstr>
      <vt:lpstr>Tax Levy</vt:lpstr>
      <vt:lpstr>Taxable Assessed Value </vt:lpstr>
      <vt:lpstr>Tax Rate</vt:lpstr>
      <vt:lpstr>Historic Tax Rates</vt:lpstr>
      <vt:lpstr>Anticipated Revenue Changes 2024 to 2025</vt:lpstr>
      <vt:lpstr>Anticipated Expense Changes 2024 to 2025</vt:lpstr>
      <vt:lpstr>2025 Fixed Costs</vt:lpstr>
      <vt:lpstr>Sample Budget Scenario </vt:lpstr>
      <vt:lpstr>Budget Goals for 2025 </vt:lpstr>
      <vt:lpstr>Discussion and Direction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2025 Planning</dc:title>
  <dc:creator>Geneva City</dc:creator>
  <cp:lastModifiedBy>Erica Collins</cp:lastModifiedBy>
  <cp:revision>11</cp:revision>
  <dcterms:created xsi:type="dcterms:W3CDTF">2024-04-29T15:15:35Z</dcterms:created>
  <dcterms:modified xsi:type="dcterms:W3CDTF">2024-05-03T15:02:23Z</dcterms:modified>
</cp:coreProperties>
</file>